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8" r:id="rId2"/>
    <p:sldId id="415" r:id="rId3"/>
    <p:sldId id="416" r:id="rId4"/>
    <p:sldId id="401" r:id="rId5"/>
    <p:sldId id="402" r:id="rId6"/>
    <p:sldId id="403" r:id="rId7"/>
    <p:sldId id="408" r:id="rId8"/>
    <p:sldId id="404" r:id="rId9"/>
    <p:sldId id="405" r:id="rId10"/>
    <p:sldId id="409" r:id="rId11"/>
    <p:sldId id="418" r:id="rId12"/>
    <p:sldId id="412" r:id="rId13"/>
    <p:sldId id="419" r:id="rId14"/>
    <p:sldId id="410" r:id="rId15"/>
    <p:sldId id="420" r:id="rId16"/>
    <p:sldId id="421" r:id="rId17"/>
    <p:sldId id="414" r:id="rId18"/>
    <p:sldId id="422" r:id="rId19"/>
    <p:sldId id="413" r:id="rId20"/>
    <p:sldId id="423" r:id="rId21"/>
    <p:sldId id="425" r:id="rId22"/>
    <p:sldId id="426" r:id="rId23"/>
    <p:sldId id="427" r:id="rId2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58B"/>
    <a:srgbClr val="F2F2F2"/>
    <a:srgbClr val="B81B25"/>
    <a:srgbClr val="39B855"/>
    <a:srgbClr val="1463AE"/>
    <a:srgbClr val="14548F"/>
    <a:srgbClr val="C00000"/>
    <a:srgbClr val="30949B"/>
    <a:srgbClr val="00963F"/>
    <a:srgbClr val="E50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8" autoAdjust="0"/>
    <p:restoredTop sz="95268" autoAdjust="0"/>
  </p:normalViewPr>
  <p:slideViewPr>
    <p:cSldViewPr snapToGrid="0">
      <p:cViewPr varScale="1">
        <p:scale>
          <a:sx n="83" d="100"/>
          <a:sy n="83" d="100"/>
        </p:scale>
        <p:origin x="2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4.emf"/><Relationship Id="rId4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91AF874-454E-4487-BF07-5F80E7A0A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A35A8F-D4B5-46CC-9B5A-C24B7344E6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149CF-D6CB-4F3E-A1D5-EF492B973743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8EFEA1-9C3F-4D4C-8B73-C9D5D0BE79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A4079E-6A0B-4A67-9908-7CF6E8C204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1DFFF-3D8F-4F42-AB61-1B9420DF3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5262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921AA-AD5B-44F3-8EA2-4F23F2980D0B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EBBC8-2069-4991-B7A4-1D8030C10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9065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AD9A8-156A-4F80-9602-C15D00030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4876AC-A7A7-4946-88AF-DF2D9A01E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BF338F-F58D-4EF6-B2E0-B5CCC9069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005EA-3020-49B0-9D30-660ADA7EC2F0}" type="datetime1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D7719-9200-461E-B816-B7064FC6D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F9507C-EB07-478C-8106-BD866E212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F279-37AF-48AD-8C19-05C731844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6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50F89-CE1C-4A93-9284-03888C864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5311AD-10E9-4A83-A2D7-CB61CF2DC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019466-6EFF-4B8B-B04A-BEB38FBE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82339-FCF9-434F-B706-02E81E54149B}" type="datetime1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E63D26-B19B-4C43-B133-D564E4006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D4E81F-C92B-4C26-B754-A8318F4C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F279-37AF-48AD-8C19-05C731844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462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3F3D08-B827-4094-81FE-0A680B59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45012C-CBAA-4FEA-B22D-698DC3ED7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12EEC1-A7D7-431E-9E60-D6A2866CC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B67A3-ADA1-41A9-83B0-CDB88A33A64F}" type="datetime1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9A3781-1EF6-4E56-AA54-D01D7C34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547E1-A0EC-46BA-A37C-E4B53A9B6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F279-37AF-48AD-8C19-05C731844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25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A1206-0081-4B4B-8185-E33847B58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0D0D6E-8F70-437A-9DD8-DE179DE38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D63E3C-CE45-43E3-8B46-E64317FB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7496-7BE4-4E38-BFF3-250816F368ED}" type="datetime1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562875-C8A4-49AB-8651-F0F6BB53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AF17CF-69F8-4F63-AC93-382648F9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F279-37AF-48AD-8C19-05C731844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340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B1D7F-B4FE-4DB0-84F7-041AD2622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349CBB-E7DC-418C-92C3-6A787944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79E688-9FA7-4873-A6EC-D3E42326F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BE9DB-FEFA-4629-ADAB-F3519DC98D45}" type="datetime1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F5E2CF-5814-4AC6-8C11-EC54ADE72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7154DB-E255-4DE1-9E9C-4F51486A1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F279-37AF-48AD-8C19-05C731844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433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F73E7A-FF3B-4C2B-84E6-C549CC876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4EC991-2DBD-4FE9-998A-DC3E5B86F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9598D6-29E9-4731-B430-97C3700E3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DF82AF-C59F-41ED-8AA6-6BA04F66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8476-EF72-4077-8352-E46667F08521}" type="datetime1">
              <a:rPr lang="ru-RU" smtClean="0"/>
              <a:t>26.01.2026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12AF39-C5E7-4D6C-92F5-F7866D681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A49744-5FA0-45CF-9D58-52EB5F32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F279-37AF-48AD-8C19-05C731844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80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A512F6-968E-4C5D-A7DD-5EB4EF2FD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BCFCDE-ECF4-4714-A61C-782A7BAF3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AD1593-068F-48BB-80FB-ADF560578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927A1E-3D2A-4CA7-B295-5378C1979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C433F18-ADD6-409C-8F22-78B6D52D52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324FCF-40A0-4D94-A25E-BE28E444A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00F5-5071-4DE0-AEF8-3720441B03FE}" type="datetime1">
              <a:rPr lang="ru-RU" smtClean="0"/>
              <a:t>26.01.2026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E5824F8-5BF8-437E-8845-DB443C7C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2FFC5B2-005B-4FE3-933A-D36F22C3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F279-37AF-48AD-8C19-05C731844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65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082D76-1328-4923-BA60-00609CA9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799C82-9A19-46C4-876C-F48A52463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8F6B-8593-481E-9E89-DD2F421D0834}" type="datetime1">
              <a:rPr lang="ru-RU" smtClean="0"/>
              <a:t>26.01.2026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464B26-3BCE-40A2-9D0E-598485E0A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4D0A1B-6659-46CF-80D6-AA824FF1E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F279-37AF-48AD-8C19-05C731844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857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1699CC3-395F-457C-B58F-0133BC577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0E7E-24F1-4B3F-BADD-82244EE26FC7}" type="datetime1">
              <a:rPr lang="ru-RU" smtClean="0"/>
              <a:t>26.01.2026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B40F7A-7F6D-4E53-AFC5-68D209C8B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533CF9-87D1-4E10-96EB-7551BF9D6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F279-37AF-48AD-8C19-05C731844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272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5F38B-6EE8-4698-9F51-BAAEEE1A3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2590D8-AAAC-4B3A-8AB6-B42E766C7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6B3CAC-6B0E-4463-A9C4-F9A8C21DD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81ACC1-EEE9-499D-93E7-9633C3F0D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20BD2-C757-48EA-B398-650E2BBAB618}" type="datetime1">
              <a:rPr lang="ru-RU" smtClean="0"/>
              <a:t>26.01.2026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586259-1C40-4350-B75D-EF76B7C52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334CA4-A4FD-4632-8031-14BDC8E8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F279-37AF-48AD-8C19-05C731844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226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2FCD6-2E33-4F28-983A-E302F163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420B30-2595-4A90-A575-5BBEA7B4F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1108DE-8B11-4534-B6C4-964E05592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28DB35-D054-42ED-8103-4C29D55DC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9F3EE-BFCC-4C00-9D7D-749C9FC7BCBD}" type="datetime1">
              <a:rPr lang="ru-RU" smtClean="0"/>
              <a:t>26.01.2026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BE6A5B-E2B2-4A97-B9AB-30DD87DC4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5962E5-5BAD-4440-A745-E2139B86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F279-37AF-48AD-8C19-05C731844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381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489C8-9BD1-4FE1-8C04-8E9302010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769687-0C66-4FB0-80E2-21BE7C7D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839B9B-0B05-4ECD-9DA0-D7C8466F04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D25A1-6602-4004-B5C9-02C01440304C}" type="datetime1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9A0C26-E029-45ED-9C6F-38411644B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1B1514-3383-4A5C-8E59-796AFA482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DF279-37AF-48AD-8C19-05C731844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82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7.png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2.emf"/><Relationship Id="rId5" Type="http://schemas.openxmlformats.org/officeDocument/2006/relationships/image" Target="../media/image14.e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11.emf"/><Relationship Id="rId4" Type="http://schemas.openxmlformats.org/officeDocument/2006/relationships/image" Target="../media/image23.png"/><Relationship Id="rId9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png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7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8.emf"/><Relationship Id="rId4" Type="http://schemas.openxmlformats.org/officeDocument/2006/relationships/image" Target="../media/image19.png"/><Relationship Id="rId9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399981-76EA-45BA-8B13-DB06BFE76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12" y="5171835"/>
            <a:ext cx="12238075" cy="2152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BCDE76-513C-4D23-81D3-3F6A384C8A13}"/>
              </a:ext>
            </a:extLst>
          </p:cNvPr>
          <p:cNvSpPr txBox="1"/>
          <p:nvPr/>
        </p:nvSpPr>
        <p:spPr>
          <a:xfrm>
            <a:off x="-46075" y="2479667"/>
            <a:ext cx="122380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РАСШИРЕННОЕ ЗАСЕДАНИЕ СОВЕТА </a:t>
            </a:r>
          </a:p>
          <a:p>
            <a:pPr algn="ctr"/>
            <a:r>
              <a:rPr lang="ru-RU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ЗЕЛЕНОДОЛЬСКОЙ ТЕРРИТОРИАЛЬНОЙ ОРГАНИЗАЦИИ </a:t>
            </a:r>
          </a:p>
          <a:p>
            <a:pPr algn="ctr"/>
            <a:r>
              <a:rPr lang="ru-RU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ПРОФЕССИОНАЛЬНОГО СОЮЗА РАБОТНИКОВ НАРОДНОГО ОБРАЗОВАНИЯ И НАУКИ</a:t>
            </a:r>
          </a:p>
          <a:p>
            <a:pPr algn="ctr"/>
            <a:r>
              <a:rPr lang="ru-RU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РОССИЙСКОЙ ФЕДЕРАЦИИ В ТАТАРСТАНЕ </a:t>
            </a:r>
          </a:p>
          <a:p>
            <a:pPr algn="ctr"/>
            <a:r>
              <a:rPr lang="ru-RU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 ВЫПОЛНЕНИИ ТЕРРИТОРИАЛЬНОГО СОГЛАШЕНИЯ в 2025 году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9CE62A-83B5-4CB1-9F53-14011FA4B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09"/>
          <a:stretch/>
        </p:blipFill>
        <p:spPr>
          <a:xfrm>
            <a:off x="510745" y="277750"/>
            <a:ext cx="1471433" cy="1335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50" y="647187"/>
            <a:ext cx="608661" cy="675502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5"/>
          <a:stretch>
            <a:fillRect/>
          </a:stretch>
        </p:blipFill>
        <p:spPr>
          <a:xfrm>
            <a:off x="1982178" y="638950"/>
            <a:ext cx="736308" cy="68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27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A77FED-A958-4CBE-8A98-A0D783B4825C}"/>
              </a:ext>
            </a:extLst>
          </p:cNvPr>
          <p:cNvSpPr/>
          <p:nvPr/>
        </p:nvSpPr>
        <p:spPr>
          <a:xfrm>
            <a:off x="188624" y="5942473"/>
            <a:ext cx="5949549" cy="489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588666C-00FA-435D-8836-588498740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180006" y="5939692"/>
            <a:ext cx="12372006" cy="938865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3F730C8-65B1-40CD-B72B-B228A02825A5}"/>
              </a:ext>
            </a:extLst>
          </p:cNvPr>
          <p:cNvSpPr/>
          <p:nvPr/>
        </p:nvSpPr>
        <p:spPr>
          <a:xfrm>
            <a:off x="107896" y="433642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ПРОФСОЮЗНЫМИ </a:t>
            </a:r>
            <a:r>
              <a:rPr lang="ru-RU" sz="2800" b="1" dirty="0">
                <a:solidFill>
                  <a:srgbClr val="268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ПРОГРАММАМИ ОТДЫХА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2025 ГОДУ ВОСПОЛЬЗОВАЛИСЬ: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7972" y="1958643"/>
            <a:ext cx="3309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Теплоходные круизы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 Волге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0699" y="4286713"/>
            <a:ext cx="4223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Мы вместе – мы рядом.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Отдых с детьми с ОВЗ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7911" y="1972255"/>
            <a:ext cx="3475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Профсоюзный уик-энд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и другие программы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36487" y="4241237"/>
            <a:ext cx="413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Туры в Волгоград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и Санкт-Петербург</a:t>
            </a:r>
          </a:p>
        </p:txBody>
      </p:sp>
      <p:graphicFrame>
        <p:nvGraphicFramePr>
          <p:cNvPr id="36" name="Объект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660805"/>
              </p:ext>
            </p:extLst>
          </p:nvPr>
        </p:nvGraphicFramePr>
        <p:xfrm>
          <a:off x="8422394" y="3801528"/>
          <a:ext cx="466243" cy="463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0" name="CorelDRAW" r:id="rId4" imgW="3100185" imgH="3079429" progId="CorelDraw.Graphic.19">
                  <p:embed/>
                </p:oleObj>
              </mc:Choice>
              <mc:Fallback>
                <p:oleObj name="CorelDRAW" r:id="rId4" imgW="3100185" imgH="3079429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22394" y="3801528"/>
                        <a:ext cx="466243" cy="463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857258"/>
              </p:ext>
            </p:extLst>
          </p:nvPr>
        </p:nvGraphicFramePr>
        <p:xfrm>
          <a:off x="2854975" y="3788287"/>
          <a:ext cx="700890" cy="41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1" name="CorelDRAW" r:id="rId6" imgW="1305433" imgH="774509" progId="CorelDraw.Graphic.19">
                  <p:embed/>
                </p:oleObj>
              </mc:Choice>
              <mc:Fallback>
                <p:oleObj name="CorelDRAW" r:id="rId6" imgW="1305433" imgH="774509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54975" y="3788287"/>
                        <a:ext cx="700890" cy="41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41339"/>
              </p:ext>
            </p:extLst>
          </p:nvPr>
        </p:nvGraphicFramePr>
        <p:xfrm>
          <a:off x="8240177" y="1536020"/>
          <a:ext cx="830678" cy="491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2" name="CorelDRAW" r:id="rId8" imgW="1053403" imgH="624593" progId="CorelDraw.Graphic.19">
                  <p:embed/>
                </p:oleObj>
              </mc:Choice>
              <mc:Fallback>
                <p:oleObj name="CorelDRAW" r:id="rId8" imgW="1053403" imgH="624593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40177" y="1536020"/>
                        <a:ext cx="830678" cy="491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645313"/>
              </p:ext>
            </p:extLst>
          </p:nvPr>
        </p:nvGraphicFramePr>
        <p:xfrm>
          <a:off x="2966621" y="1612467"/>
          <a:ext cx="877203" cy="381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3" name="CorelDRAW" r:id="rId10" imgW="2191752" imgH="953215" progId="CorelDraw.Graphic.19">
                  <p:embed/>
                </p:oleObj>
              </mc:Choice>
              <mc:Fallback>
                <p:oleObj name="CorelDRAW" r:id="rId10" imgW="2191752" imgH="953215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66621" y="1612467"/>
                        <a:ext cx="877203" cy="381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1450341" y="2738446"/>
            <a:ext cx="351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33</a:t>
            </a:r>
            <a:r>
              <a:rPr lang="ru-RU" sz="20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участника</a:t>
            </a:r>
            <a:endParaRPr lang="ru-RU" sz="1400" dirty="0">
              <a:solidFill>
                <a:srgbClr val="39B855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46269" y="4977537"/>
            <a:ext cx="3409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Бесплатный 10-дневный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отдых в санаториях Татарстана. </a:t>
            </a:r>
          </a:p>
          <a:p>
            <a:pPr algn="ctr"/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2 </a:t>
            </a:r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участника</a:t>
            </a:r>
            <a:endParaRPr lang="ru-RU" sz="1400" dirty="0">
              <a:solidFill>
                <a:srgbClr val="39B855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59367" y="5145660"/>
            <a:ext cx="38065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Проезд на автобусе бесплатный. </a:t>
            </a:r>
          </a:p>
          <a:p>
            <a:pPr algn="ctr"/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 24</a:t>
            </a:r>
            <a:r>
              <a:rPr lang="ru-RU" sz="20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участника </a:t>
            </a:r>
            <a:endParaRPr lang="ru-RU" sz="1400" dirty="0">
              <a:solidFill>
                <a:srgbClr val="39B855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0699" y="2685428"/>
            <a:ext cx="3909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Выходные в санаториях Татарстана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 льготной цене, а также льготные путевки от профсоюза – 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148</a:t>
            </a:r>
            <a:r>
              <a:rPr lang="ru-RU" sz="20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участников</a:t>
            </a:r>
            <a:endParaRPr lang="ru-RU" sz="1400" dirty="0">
              <a:solidFill>
                <a:srgbClr val="39B855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80D267-ABA0-427C-8893-49EC526AA315}"/>
              </a:ext>
            </a:extLst>
          </p:cNvPr>
          <p:cNvSpPr txBox="1"/>
          <p:nvPr/>
        </p:nvSpPr>
        <p:spPr>
          <a:xfrm>
            <a:off x="0" y="6150569"/>
            <a:ext cx="38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Зеленодольск/27 января 2026 года</a:t>
            </a:r>
          </a:p>
        </p:txBody>
      </p:sp>
    </p:spTree>
    <p:extLst>
      <p:ext uri="{BB962C8B-B14F-4D97-AF65-F5344CB8AC3E}">
        <p14:creationId xmlns:p14="http://schemas.microsoft.com/office/powerpoint/2010/main" val="338373472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96A6402-6AAD-492E-A812-67166EB140ED}"/>
              </a:ext>
            </a:extLst>
          </p:cNvPr>
          <p:cNvSpPr/>
          <p:nvPr/>
        </p:nvSpPr>
        <p:spPr>
          <a:xfrm>
            <a:off x="1053885" y="1425212"/>
            <a:ext cx="4896434" cy="682334"/>
          </a:xfrm>
          <a:prstGeom prst="rect">
            <a:avLst/>
          </a:prstGeom>
          <a:solidFill>
            <a:srgbClr val="F2F2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C0C0C0"/>
              </a:highlight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E0C1545-52E5-4BCC-AEDC-086EF0014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F279-37AF-48AD-8C19-05C731844A2F}" type="slidenum">
              <a:rPr lang="ru-RU" smtClean="0"/>
              <a:t>11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45506E-FBC3-434B-A21C-040D31FC9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227282" y="5958135"/>
            <a:ext cx="12372006" cy="9388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A176E6-91CC-4830-9CBC-11D287DF71D6}"/>
              </a:ext>
            </a:extLst>
          </p:cNvPr>
          <p:cNvSpPr txBox="1"/>
          <p:nvPr/>
        </p:nvSpPr>
        <p:spPr>
          <a:xfrm>
            <a:off x="0" y="6150569"/>
            <a:ext cx="38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Зеленодольск/27 января 2026 года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BA7FFD-4386-413F-9D57-C5DE47065727}"/>
              </a:ext>
            </a:extLst>
          </p:cNvPr>
          <p:cNvSpPr/>
          <p:nvPr/>
        </p:nvSpPr>
        <p:spPr>
          <a:xfrm>
            <a:off x="80914" y="15112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68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ЛЬГОТЫ И ГАРАНТИИ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2025 ГОДУ ВОСПОЛЬЗОВАЛИСЬ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73EF7CF8-D15A-4C9F-8749-2C1C23CB8AEE}"/>
              </a:ext>
            </a:extLst>
          </p:cNvPr>
          <p:cNvSpPr/>
          <p:nvPr/>
        </p:nvSpPr>
        <p:spPr>
          <a:xfrm flipH="1">
            <a:off x="1023308" y="1431635"/>
            <a:ext cx="64445" cy="682334"/>
          </a:xfrm>
          <a:prstGeom prst="rect">
            <a:avLst/>
          </a:prstGeom>
          <a:solidFill>
            <a:srgbClr val="159741"/>
          </a:solidFill>
        </p:spPr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9B2A9AC-0799-47DE-BE06-7A3CD03113FF}"/>
              </a:ext>
            </a:extLst>
          </p:cNvPr>
          <p:cNvSpPr/>
          <p:nvPr/>
        </p:nvSpPr>
        <p:spPr>
          <a:xfrm>
            <a:off x="1087755" y="2223591"/>
            <a:ext cx="4852601" cy="682334"/>
          </a:xfrm>
          <a:prstGeom prst="rect">
            <a:avLst/>
          </a:prstGeom>
          <a:solidFill>
            <a:srgbClr val="F2F2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C0C0C0"/>
              </a:highlight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49FAD53-94F0-4DE4-910E-26C3460AAFED}"/>
              </a:ext>
            </a:extLst>
          </p:cNvPr>
          <p:cNvSpPr/>
          <p:nvPr/>
        </p:nvSpPr>
        <p:spPr>
          <a:xfrm>
            <a:off x="1095553" y="3034821"/>
            <a:ext cx="4853737" cy="682334"/>
          </a:xfrm>
          <a:prstGeom prst="rect">
            <a:avLst/>
          </a:prstGeom>
          <a:solidFill>
            <a:srgbClr val="F2F2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C0C0C0"/>
              </a:highlight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8BD089C-A1B1-45CD-95FA-53BDC8443E44}"/>
              </a:ext>
            </a:extLst>
          </p:cNvPr>
          <p:cNvSpPr/>
          <p:nvPr/>
        </p:nvSpPr>
        <p:spPr>
          <a:xfrm>
            <a:off x="1069383" y="3846469"/>
            <a:ext cx="4855427" cy="725531"/>
          </a:xfrm>
          <a:prstGeom prst="rect">
            <a:avLst/>
          </a:prstGeom>
          <a:solidFill>
            <a:srgbClr val="F2F2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C0C0C0"/>
              </a:highlight>
            </a:endParaRPr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0D1178A7-2DF8-47BB-BFAE-7C9DE67F1D71}"/>
              </a:ext>
            </a:extLst>
          </p:cNvPr>
          <p:cNvSpPr/>
          <p:nvPr/>
        </p:nvSpPr>
        <p:spPr>
          <a:xfrm>
            <a:off x="1023308" y="2241429"/>
            <a:ext cx="64447" cy="680569"/>
          </a:xfrm>
          <a:prstGeom prst="rect">
            <a:avLst/>
          </a:prstGeom>
          <a:solidFill>
            <a:srgbClr val="C00000"/>
          </a:solidFill>
        </p:spPr>
        <p:txBody>
          <a:bodyPr/>
          <a:lstStyle/>
          <a:p>
            <a:endParaRPr lang="ru-RU"/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788D5F21-F641-4646-8612-12A83C72A557}"/>
              </a:ext>
            </a:extLst>
          </p:cNvPr>
          <p:cNvSpPr/>
          <p:nvPr/>
        </p:nvSpPr>
        <p:spPr>
          <a:xfrm>
            <a:off x="1031110" y="3034821"/>
            <a:ext cx="64444" cy="682334"/>
          </a:xfrm>
          <a:prstGeom prst="rect">
            <a:avLst/>
          </a:prstGeom>
          <a:solidFill>
            <a:srgbClr val="14548F"/>
          </a:solidFill>
        </p:spPr>
      </p:sp>
      <p:sp>
        <p:nvSpPr>
          <p:cNvPr id="21" name="AutoShape 4">
            <a:extLst>
              <a:ext uri="{FF2B5EF4-FFF2-40B4-BE49-F238E27FC236}">
                <a16:creationId xmlns:a16="http://schemas.microsoft.com/office/drawing/2014/main" id="{C6E33F24-97BF-4E32-96DD-E29A34C3E666}"/>
              </a:ext>
            </a:extLst>
          </p:cNvPr>
          <p:cNvSpPr/>
          <p:nvPr/>
        </p:nvSpPr>
        <p:spPr>
          <a:xfrm flipH="1">
            <a:off x="1031109" y="3861965"/>
            <a:ext cx="64442" cy="702285"/>
          </a:xfrm>
          <a:prstGeom prst="rect">
            <a:avLst/>
          </a:prstGeom>
          <a:solidFill>
            <a:srgbClr val="159741"/>
          </a:solidFill>
        </p:spPr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D2E8826-3DC2-42C9-8FE6-7570E770CEE4}"/>
              </a:ext>
            </a:extLst>
          </p:cNvPr>
          <p:cNvSpPr/>
          <p:nvPr/>
        </p:nvSpPr>
        <p:spPr>
          <a:xfrm>
            <a:off x="1095555" y="4718043"/>
            <a:ext cx="4835664" cy="682334"/>
          </a:xfrm>
          <a:prstGeom prst="rect">
            <a:avLst/>
          </a:prstGeom>
          <a:solidFill>
            <a:srgbClr val="F2F2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C0C0C0"/>
              </a:highlight>
            </a:endParaRPr>
          </a:p>
        </p:txBody>
      </p:sp>
      <p:sp>
        <p:nvSpPr>
          <p:cNvPr id="23" name="AutoShape 4">
            <a:extLst>
              <a:ext uri="{FF2B5EF4-FFF2-40B4-BE49-F238E27FC236}">
                <a16:creationId xmlns:a16="http://schemas.microsoft.com/office/drawing/2014/main" id="{C7F8A718-CAFC-4DAA-B020-6B3C708689EA}"/>
              </a:ext>
            </a:extLst>
          </p:cNvPr>
          <p:cNvSpPr/>
          <p:nvPr/>
        </p:nvSpPr>
        <p:spPr>
          <a:xfrm>
            <a:off x="1038862" y="4717639"/>
            <a:ext cx="64441" cy="680285"/>
          </a:xfrm>
          <a:prstGeom prst="rect">
            <a:avLst/>
          </a:prstGeom>
          <a:solidFill>
            <a:srgbClr val="C00000"/>
          </a:solidFill>
        </p:spPr>
        <p:txBody>
          <a:bodyPr/>
          <a:lstStyle/>
          <a:p>
            <a:endParaRPr lang="ru-RU"/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FF8D98BA-FDBD-409A-A183-06F9391D550A}"/>
              </a:ext>
            </a:extLst>
          </p:cNvPr>
          <p:cNvSpPr/>
          <p:nvPr/>
        </p:nvSpPr>
        <p:spPr>
          <a:xfrm>
            <a:off x="5129863" y="2195209"/>
            <a:ext cx="803930" cy="860879"/>
          </a:xfrm>
          <a:custGeom>
            <a:avLst/>
            <a:gdLst/>
            <a:ahLst/>
            <a:cxnLst/>
            <a:rect l="l" t="t" r="r" b="b"/>
            <a:pathLst>
              <a:path w="1266190" h="1205230">
                <a:moveTo>
                  <a:pt x="1265745" y="869759"/>
                </a:moveTo>
                <a:lnTo>
                  <a:pt x="1256309" y="828065"/>
                </a:lnTo>
                <a:lnTo>
                  <a:pt x="1256309" y="865962"/>
                </a:lnTo>
                <a:lnTo>
                  <a:pt x="817600" y="1156068"/>
                </a:lnTo>
                <a:lnTo>
                  <a:pt x="1184948" y="835672"/>
                </a:lnTo>
                <a:lnTo>
                  <a:pt x="1175677" y="794715"/>
                </a:lnTo>
                <a:lnTo>
                  <a:pt x="1175677" y="832700"/>
                </a:lnTo>
                <a:lnTo>
                  <a:pt x="805662" y="1155369"/>
                </a:lnTo>
                <a:lnTo>
                  <a:pt x="1104252" y="808113"/>
                </a:lnTo>
                <a:lnTo>
                  <a:pt x="1105420" y="806678"/>
                </a:lnTo>
                <a:lnTo>
                  <a:pt x="1097051" y="769708"/>
                </a:lnTo>
                <a:lnTo>
                  <a:pt x="1097051" y="804303"/>
                </a:lnTo>
                <a:lnTo>
                  <a:pt x="776033" y="1177658"/>
                </a:lnTo>
                <a:lnTo>
                  <a:pt x="759752" y="1105738"/>
                </a:lnTo>
                <a:lnTo>
                  <a:pt x="759752" y="1182890"/>
                </a:lnTo>
                <a:lnTo>
                  <a:pt x="714565" y="1163370"/>
                </a:lnTo>
                <a:lnTo>
                  <a:pt x="714565" y="1172476"/>
                </a:lnTo>
                <a:lnTo>
                  <a:pt x="711098" y="1171511"/>
                </a:lnTo>
                <a:lnTo>
                  <a:pt x="711098" y="1180185"/>
                </a:lnTo>
                <a:lnTo>
                  <a:pt x="190182" y="1107224"/>
                </a:lnTo>
                <a:lnTo>
                  <a:pt x="10883" y="314921"/>
                </a:lnTo>
                <a:lnTo>
                  <a:pt x="77749" y="325412"/>
                </a:lnTo>
                <a:lnTo>
                  <a:pt x="241541" y="1049159"/>
                </a:lnTo>
                <a:lnTo>
                  <a:pt x="711098" y="1180185"/>
                </a:lnTo>
                <a:lnTo>
                  <a:pt x="711098" y="1171511"/>
                </a:lnTo>
                <a:lnTo>
                  <a:pt x="248627" y="1042492"/>
                </a:lnTo>
                <a:lnTo>
                  <a:pt x="69469" y="250786"/>
                </a:lnTo>
                <a:lnTo>
                  <a:pt x="138620" y="271322"/>
                </a:lnTo>
                <a:lnTo>
                  <a:pt x="302209" y="994206"/>
                </a:lnTo>
                <a:lnTo>
                  <a:pt x="714565" y="1172476"/>
                </a:lnTo>
                <a:lnTo>
                  <a:pt x="714565" y="1163370"/>
                </a:lnTo>
                <a:lnTo>
                  <a:pt x="309448" y="988263"/>
                </a:lnTo>
                <a:lnTo>
                  <a:pt x="130479" y="197408"/>
                </a:lnTo>
                <a:lnTo>
                  <a:pt x="471589" y="329349"/>
                </a:lnTo>
                <a:lnTo>
                  <a:pt x="474154" y="337083"/>
                </a:lnTo>
                <a:lnTo>
                  <a:pt x="493344" y="372630"/>
                </a:lnTo>
                <a:lnTo>
                  <a:pt x="519442" y="404317"/>
                </a:lnTo>
                <a:lnTo>
                  <a:pt x="553008" y="431380"/>
                </a:lnTo>
                <a:lnTo>
                  <a:pt x="594614" y="453123"/>
                </a:lnTo>
                <a:lnTo>
                  <a:pt x="628738" y="603923"/>
                </a:lnTo>
                <a:lnTo>
                  <a:pt x="628396" y="604608"/>
                </a:lnTo>
                <a:lnTo>
                  <a:pt x="620509" y="588327"/>
                </a:lnTo>
                <a:lnTo>
                  <a:pt x="594436" y="547090"/>
                </a:lnTo>
                <a:lnTo>
                  <a:pt x="563562" y="508292"/>
                </a:lnTo>
                <a:lnTo>
                  <a:pt x="528535" y="472465"/>
                </a:lnTo>
                <a:lnTo>
                  <a:pt x="490004" y="440220"/>
                </a:lnTo>
                <a:lnTo>
                  <a:pt x="448627" y="412089"/>
                </a:lnTo>
                <a:lnTo>
                  <a:pt x="405053" y="388670"/>
                </a:lnTo>
                <a:lnTo>
                  <a:pt x="359930" y="370522"/>
                </a:lnTo>
                <a:lnTo>
                  <a:pt x="313918" y="358228"/>
                </a:lnTo>
                <a:lnTo>
                  <a:pt x="267652" y="352336"/>
                </a:lnTo>
                <a:lnTo>
                  <a:pt x="282435" y="391833"/>
                </a:lnTo>
                <a:lnTo>
                  <a:pt x="300736" y="432244"/>
                </a:lnTo>
                <a:lnTo>
                  <a:pt x="322389" y="472554"/>
                </a:lnTo>
                <a:lnTo>
                  <a:pt x="347230" y="511784"/>
                </a:lnTo>
                <a:lnTo>
                  <a:pt x="375132" y="548919"/>
                </a:lnTo>
                <a:lnTo>
                  <a:pt x="405917" y="582955"/>
                </a:lnTo>
                <a:lnTo>
                  <a:pt x="439445" y="612889"/>
                </a:lnTo>
                <a:lnTo>
                  <a:pt x="475564" y="637717"/>
                </a:lnTo>
                <a:lnTo>
                  <a:pt x="514108" y="656463"/>
                </a:lnTo>
                <a:lnTo>
                  <a:pt x="554926" y="668083"/>
                </a:lnTo>
                <a:lnTo>
                  <a:pt x="597877" y="671614"/>
                </a:lnTo>
                <a:lnTo>
                  <a:pt x="642785" y="666026"/>
                </a:lnTo>
                <a:lnTo>
                  <a:pt x="700620" y="921600"/>
                </a:lnTo>
                <a:lnTo>
                  <a:pt x="669213" y="867791"/>
                </a:lnTo>
                <a:lnTo>
                  <a:pt x="638390" y="828128"/>
                </a:lnTo>
                <a:lnTo>
                  <a:pt x="603224" y="791489"/>
                </a:lnTo>
                <a:lnTo>
                  <a:pt x="564400" y="758469"/>
                </a:lnTo>
                <a:lnTo>
                  <a:pt x="522592" y="729653"/>
                </a:lnTo>
                <a:lnTo>
                  <a:pt x="478485" y="705637"/>
                </a:lnTo>
                <a:lnTo>
                  <a:pt x="432765" y="687031"/>
                </a:lnTo>
                <a:lnTo>
                  <a:pt x="386092" y="674408"/>
                </a:lnTo>
                <a:lnTo>
                  <a:pt x="339166" y="668388"/>
                </a:lnTo>
                <a:lnTo>
                  <a:pt x="353961" y="707885"/>
                </a:lnTo>
                <a:lnTo>
                  <a:pt x="372249" y="748296"/>
                </a:lnTo>
                <a:lnTo>
                  <a:pt x="393903" y="788606"/>
                </a:lnTo>
                <a:lnTo>
                  <a:pt x="418757" y="827824"/>
                </a:lnTo>
                <a:lnTo>
                  <a:pt x="446646" y="864958"/>
                </a:lnTo>
                <a:lnTo>
                  <a:pt x="477443" y="898994"/>
                </a:lnTo>
                <a:lnTo>
                  <a:pt x="510971" y="928928"/>
                </a:lnTo>
                <a:lnTo>
                  <a:pt x="547077" y="953757"/>
                </a:lnTo>
                <a:lnTo>
                  <a:pt x="585622" y="972502"/>
                </a:lnTo>
                <a:lnTo>
                  <a:pt x="626452" y="984123"/>
                </a:lnTo>
                <a:lnTo>
                  <a:pt x="669391" y="987653"/>
                </a:lnTo>
                <a:lnTo>
                  <a:pt x="714311" y="982078"/>
                </a:lnTo>
                <a:lnTo>
                  <a:pt x="759752" y="1182890"/>
                </a:lnTo>
                <a:lnTo>
                  <a:pt x="759752" y="1105738"/>
                </a:lnTo>
                <a:lnTo>
                  <a:pt x="730580" y="976858"/>
                </a:lnTo>
                <a:lnTo>
                  <a:pt x="772934" y="963485"/>
                </a:lnTo>
                <a:lnTo>
                  <a:pt x="810818" y="942149"/>
                </a:lnTo>
                <a:lnTo>
                  <a:pt x="843203" y="914273"/>
                </a:lnTo>
                <a:lnTo>
                  <a:pt x="870381" y="880821"/>
                </a:lnTo>
                <a:lnTo>
                  <a:pt x="892670" y="842810"/>
                </a:lnTo>
                <a:lnTo>
                  <a:pt x="910348" y="801217"/>
                </a:lnTo>
                <a:lnTo>
                  <a:pt x="923709" y="757034"/>
                </a:lnTo>
                <a:lnTo>
                  <a:pt x="933081" y="711238"/>
                </a:lnTo>
                <a:lnTo>
                  <a:pt x="938745" y="664845"/>
                </a:lnTo>
                <a:lnTo>
                  <a:pt x="940993" y="618832"/>
                </a:lnTo>
                <a:lnTo>
                  <a:pt x="940130" y="574179"/>
                </a:lnTo>
                <a:lnTo>
                  <a:pt x="936459" y="531888"/>
                </a:lnTo>
                <a:lnTo>
                  <a:pt x="894537" y="558533"/>
                </a:lnTo>
                <a:lnTo>
                  <a:pt x="855853" y="590715"/>
                </a:lnTo>
                <a:lnTo>
                  <a:pt x="820877" y="627710"/>
                </a:lnTo>
                <a:lnTo>
                  <a:pt x="790067" y="668820"/>
                </a:lnTo>
                <a:lnTo>
                  <a:pt x="763917" y="713308"/>
                </a:lnTo>
                <a:lnTo>
                  <a:pt x="742899" y="760450"/>
                </a:lnTo>
                <a:lnTo>
                  <a:pt x="727468" y="809536"/>
                </a:lnTo>
                <a:lnTo>
                  <a:pt x="718108" y="859840"/>
                </a:lnTo>
                <a:lnTo>
                  <a:pt x="715340" y="909523"/>
                </a:lnTo>
                <a:lnTo>
                  <a:pt x="659345" y="662038"/>
                </a:lnTo>
                <a:lnTo>
                  <a:pt x="702475" y="649198"/>
                </a:lnTo>
                <a:lnTo>
                  <a:pt x="741045" y="628243"/>
                </a:lnTo>
                <a:lnTo>
                  <a:pt x="774001" y="600570"/>
                </a:lnTo>
                <a:lnTo>
                  <a:pt x="801687" y="567194"/>
                </a:lnTo>
                <a:lnTo>
                  <a:pt x="824369" y="529132"/>
                </a:lnTo>
                <a:lnTo>
                  <a:pt x="842378" y="487387"/>
                </a:lnTo>
                <a:lnTo>
                  <a:pt x="856005" y="442976"/>
                </a:lnTo>
                <a:lnTo>
                  <a:pt x="865568" y="396900"/>
                </a:lnTo>
                <a:lnTo>
                  <a:pt x="871347" y="350177"/>
                </a:lnTo>
                <a:lnTo>
                  <a:pt x="873671" y="303809"/>
                </a:lnTo>
                <a:lnTo>
                  <a:pt x="872845" y="258826"/>
                </a:lnTo>
                <a:lnTo>
                  <a:pt x="869149" y="216217"/>
                </a:lnTo>
                <a:lnTo>
                  <a:pt x="826858" y="243497"/>
                </a:lnTo>
                <a:lnTo>
                  <a:pt x="787590" y="275488"/>
                </a:lnTo>
                <a:lnTo>
                  <a:pt x="751903" y="311645"/>
                </a:lnTo>
                <a:lnTo>
                  <a:pt x="720369" y="351459"/>
                </a:lnTo>
                <a:lnTo>
                  <a:pt x="693521" y="394398"/>
                </a:lnTo>
                <a:lnTo>
                  <a:pt x="671918" y="439915"/>
                </a:lnTo>
                <a:lnTo>
                  <a:pt x="656132" y="487502"/>
                </a:lnTo>
                <a:lnTo>
                  <a:pt x="646696" y="536613"/>
                </a:lnTo>
                <a:lnTo>
                  <a:pt x="644182" y="586727"/>
                </a:lnTo>
                <a:lnTo>
                  <a:pt x="645020" y="598741"/>
                </a:lnTo>
                <a:lnTo>
                  <a:pt x="611682" y="451446"/>
                </a:lnTo>
                <a:lnTo>
                  <a:pt x="639064" y="415429"/>
                </a:lnTo>
                <a:lnTo>
                  <a:pt x="657987" y="376415"/>
                </a:lnTo>
                <a:lnTo>
                  <a:pt x="668197" y="336308"/>
                </a:lnTo>
                <a:lnTo>
                  <a:pt x="670509" y="295554"/>
                </a:lnTo>
                <a:lnTo>
                  <a:pt x="669175" y="284086"/>
                </a:lnTo>
                <a:lnTo>
                  <a:pt x="919949" y="21717"/>
                </a:lnTo>
                <a:lnTo>
                  <a:pt x="1097051" y="804303"/>
                </a:lnTo>
                <a:lnTo>
                  <a:pt x="1097051" y="769708"/>
                </a:lnTo>
                <a:lnTo>
                  <a:pt x="943051" y="89230"/>
                </a:lnTo>
                <a:lnTo>
                  <a:pt x="995591" y="41833"/>
                </a:lnTo>
                <a:lnTo>
                  <a:pt x="996530" y="40995"/>
                </a:lnTo>
                <a:lnTo>
                  <a:pt x="1175677" y="832700"/>
                </a:lnTo>
                <a:lnTo>
                  <a:pt x="1175677" y="794715"/>
                </a:lnTo>
                <a:lnTo>
                  <a:pt x="1021168" y="111937"/>
                </a:lnTo>
                <a:lnTo>
                  <a:pt x="1074623" y="75298"/>
                </a:lnTo>
                <a:lnTo>
                  <a:pt x="1077010" y="73660"/>
                </a:lnTo>
                <a:lnTo>
                  <a:pt x="1256309" y="865962"/>
                </a:lnTo>
                <a:lnTo>
                  <a:pt x="1256309" y="828065"/>
                </a:lnTo>
                <a:lnTo>
                  <a:pt x="1082459" y="59817"/>
                </a:lnTo>
                <a:lnTo>
                  <a:pt x="1019187" y="103174"/>
                </a:lnTo>
                <a:lnTo>
                  <a:pt x="1001547" y="25209"/>
                </a:lnTo>
                <a:lnTo>
                  <a:pt x="940943" y="79883"/>
                </a:lnTo>
                <a:lnTo>
                  <a:pt x="927785" y="21717"/>
                </a:lnTo>
                <a:lnTo>
                  <a:pt x="923899" y="4559"/>
                </a:lnTo>
                <a:lnTo>
                  <a:pt x="918883" y="10604"/>
                </a:lnTo>
                <a:lnTo>
                  <a:pt x="667981" y="273824"/>
                </a:lnTo>
                <a:lnTo>
                  <a:pt x="665759" y="254596"/>
                </a:lnTo>
                <a:lnTo>
                  <a:pt x="654735" y="213880"/>
                </a:lnTo>
                <a:lnTo>
                  <a:pt x="638289" y="173875"/>
                </a:lnTo>
                <a:lnTo>
                  <a:pt x="617220" y="135013"/>
                </a:lnTo>
                <a:lnTo>
                  <a:pt x="592353" y="97739"/>
                </a:lnTo>
                <a:lnTo>
                  <a:pt x="564502" y="62522"/>
                </a:lnTo>
                <a:lnTo>
                  <a:pt x="534492" y="29781"/>
                </a:lnTo>
                <a:lnTo>
                  <a:pt x="503148" y="0"/>
                </a:lnTo>
                <a:lnTo>
                  <a:pt x="503478" y="1460"/>
                </a:lnTo>
                <a:lnTo>
                  <a:pt x="487210" y="41541"/>
                </a:lnTo>
                <a:lnTo>
                  <a:pt x="473443" y="83629"/>
                </a:lnTo>
                <a:lnTo>
                  <a:pt x="462711" y="126987"/>
                </a:lnTo>
                <a:lnTo>
                  <a:pt x="455587" y="170865"/>
                </a:lnTo>
                <a:lnTo>
                  <a:pt x="452615" y="214553"/>
                </a:lnTo>
                <a:lnTo>
                  <a:pt x="454355" y="257314"/>
                </a:lnTo>
                <a:lnTo>
                  <a:pt x="461352" y="298399"/>
                </a:lnTo>
                <a:lnTo>
                  <a:pt x="468198" y="319100"/>
                </a:lnTo>
                <a:lnTo>
                  <a:pt x="153733" y="197408"/>
                </a:lnTo>
                <a:lnTo>
                  <a:pt x="133375" y="189534"/>
                </a:lnTo>
                <a:lnTo>
                  <a:pt x="118605" y="182854"/>
                </a:lnTo>
                <a:lnTo>
                  <a:pt x="136499" y="261988"/>
                </a:lnTo>
                <a:lnTo>
                  <a:pt x="73050" y="243141"/>
                </a:lnTo>
                <a:lnTo>
                  <a:pt x="58140" y="238696"/>
                </a:lnTo>
                <a:lnTo>
                  <a:pt x="75780" y="316661"/>
                </a:lnTo>
                <a:lnTo>
                  <a:pt x="64668" y="314921"/>
                </a:lnTo>
                <a:lnTo>
                  <a:pt x="0" y="304774"/>
                </a:lnTo>
                <a:lnTo>
                  <a:pt x="183286" y="1114717"/>
                </a:lnTo>
                <a:lnTo>
                  <a:pt x="762673" y="1195832"/>
                </a:lnTo>
                <a:lnTo>
                  <a:pt x="764705" y="1204747"/>
                </a:lnTo>
                <a:lnTo>
                  <a:pt x="779957" y="1201293"/>
                </a:lnTo>
                <a:lnTo>
                  <a:pt x="777913" y="1192301"/>
                </a:lnTo>
                <a:lnTo>
                  <a:pt x="1265745" y="869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47A6B2ED-B4D1-47A0-84FE-68BD6AABF7CB}"/>
              </a:ext>
            </a:extLst>
          </p:cNvPr>
          <p:cNvSpPr/>
          <p:nvPr/>
        </p:nvSpPr>
        <p:spPr>
          <a:xfrm>
            <a:off x="5138555" y="3022297"/>
            <a:ext cx="803930" cy="860879"/>
          </a:xfrm>
          <a:custGeom>
            <a:avLst/>
            <a:gdLst/>
            <a:ahLst/>
            <a:cxnLst/>
            <a:rect l="l" t="t" r="r" b="b"/>
            <a:pathLst>
              <a:path w="1266190" h="1205230">
                <a:moveTo>
                  <a:pt x="1265745" y="869759"/>
                </a:moveTo>
                <a:lnTo>
                  <a:pt x="1256309" y="828065"/>
                </a:lnTo>
                <a:lnTo>
                  <a:pt x="1256309" y="865962"/>
                </a:lnTo>
                <a:lnTo>
                  <a:pt x="817600" y="1156068"/>
                </a:lnTo>
                <a:lnTo>
                  <a:pt x="1184948" y="835672"/>
                </a:lnTo>
                <a:lnTo>
                  <a:pt x="1175677" y="794715"/>
                </a:lnTo>
                <a:lnTo>
                  <a:pt x="1175677" y="832700"/>
                </a:lnTo>
                <a:lnTo>
                  <a:pt x="805662" y="1155369"/>
                </a:lnTo>
                <a:lnTo>
                  <a:pt x="1104252" y="808113"/>
                </a:lnTo>
                <a:lnTo>
                  <a:pt x="1105420" y="806678"/>
                </a:lnTo>
                <a:lnTo>
                  <a:pt x="1097051" y="769708"/>
                </a:lnTo>
                <a:lnTo>
                  <a:pt x="1097051" y="804303"/>
                </a:lnTo>
                <a:lnTo>
                  <a:pt x="776033" y="1177658"/>
                </a:lnTo>
                <a:lnTo>
                  <a:pt x="759752" y="1105738"/>
                </a:lnTo>
                <a:lnTo>
                  <a:pt x="759752" y="1182890"/>
                </a:lnTo>
                <a:lnTo>
                  <a:pt x="714565" y="1163370"/>
                </a:lnTo>
                <a:lnTo>
                  <a:pt x="714565" y="1172476"/>
                </a:lnTo>
                <a:lnTo>
                  <a:pt x="711098" y="1171511"/>
                </a:lnTo>
                <a:lnTo>
                  <a:pt x="711098" y="1180185"/>
                </a:lnTo>
                <a:lnTo>
                  <a:pt x="190182" y="1107224"/>
                </a:lnTo>
                <a:lnTo>
                  <a:pt x="10883" y="314921"/>
                </a:lnTo>
                <a:lnTo>
                  <a:pt x="77749" y="325412"/>
                </a:lnTo>
                <a:lnTo>
                  <a:pt x="241541" y="1049159"/>
                </a:lnTo>
                <a:lnTo>
                  <a:pt x="711098" y="1180185"/>
                </a:lnTo>
                <a:lnTo>
                  <a:pt x="711098" y="1171511"/>
                </a:lnTo>
                <a:lnTo>
                  <a:pt x="248627" y="1042492"/>
                </a:lnTo>
                <a:lnTo>
                  <a:pt x="69469" y="250786"/>
                </a:lnTo>
                <a:lnTo>
                  <a:pt x="138620" y="271322"/>
                </a:lnTo>
                <a:lnTo>
                  <a:pt x="302209" y="994206"/>
                </a:lnTo>
                <a:lnTo>
                  <a:pt x="714565" y="1172476"/>
                </a:lnTo>
                <a:lnTo>
                  <a:pt x="714565" y="1163370"/>
                </a:lnTo>
                <a:lnTo>
                  <a:pt x="309448" y="988263"/>
                </a:lnTo>
                <a:lnTo>
                  <a:pt x="130479" y="197408"/>
                </a:lnTo>
                <a:lnTo>
                  <a:pt x="471589" y="329349"/>
                </a:lnTo>
                <a:lnTo>
                  <a:pt x="474154" y="337083"/>
                </a:lnTo>
                <a:lnTo>
                  <a:pt x="493344" y="372630"/>
                </a:lnTo>
                <a:lnTo>
                  <a:pt x="519442" y="404317"/>
                </a:lnTo>
                <a:lnTo>
                  <a:pt x="553008" y="431380"/>
                </a:lnTo>
                <a:lnTo>
                  <a:pt x="594614" y="453123"/>
                </a:lnTo>
                <a:lnTo>
                  <a:pt x="628738" y="603923"/>
                </a:lnTo>
                <a:lnTo>
                  <a:pt x="628396" y="604608"/>
                </a:lnTo>
                <a:lnTo>
                  <a:pt x="620509" y="588327"/>
                </a:lnTo>
                <a:lnTo>
                  <a:pt x="594436" y="547090"/>
                </a:lnTo>
                <a:lnTo>
                  <a:pt x="563562" y="508292"/>
                </a:lnTo>
                <a:lnTo>
                  <a:pt x="528535" y="472465"/>
                </a:lnTo>
                <a:lnTo>
                  <a:pt x="490004" y="440220"/>
                </a:lnTo>
                <a:lnTo>
                  <a:pt x="448627" y="412089"/>
                </a:lnTo>
                <a:lnTo>
                  <a:pt x="405053" y="388670"/>
                </a:lnTo>
                <a:lnTo>
                  <a:pt x="359930" y="370522"/>
                </a:lnTo>
                <a:lnTo>
                  <a:pt x="313918" y="358228"/>
                </a:lnTo>
                <a:lnTo>
                  <a:pt x="267652" y="352336"/>
                </a:lnTo>
                <a:lnTo>
                  <a:pt x="282435" y="391833"/>
                </a:lnTo>
                <a:lnTo>
                  <a:pt x="300736" y="432244"/>
                </a:lnTo>
                <a:lnTo>
                  <a:pt x="322389" y="472554"/>
                </a:lnTo>
                <a:lnTo>
                  <a:pt x="347230" y="511784"/>
                </a:lnTo>
                <a:lnTo>
                  <a:pt x="375132" y="548919"/>
                </a:lnTo>
                <a:lnTo>
                  <a:pt x="405917" y="582955"/>
                </a:lnTo>
                <a:lnTo>
                  <a:pt x="439445" y="612889"/>
                </a:lnTo>
                <a:lnTo>
                  <a:pt x="475564" y="637717"/>
                </a:lnTo>
                <a:lnTo>
                  <a:pt x="514108" y="656463"/>
                </a:lnTo>
                <a:lnTo>
                  <a:pt x="554926" y="668083"/>
                </a:lnTo>
                <a:lnTo>
                  <a:pt x="597877" y="671614"/>
                </a:lnTo>
                <a:lnTo>
                  <a:pt x="642785" y="666026"/>
                </a:lnTo>
                <a:lnTo>
                  <a:pt x="700620" y="921600"/>
                </a:lnTo>
                <a:lnTo>
                  <a:pt x="669213" y="867791"/>
                </a:lnTo>
                <a:lnTo>
                  <a:pt x="638390" y="828128"/>
                </a:lnTo>
                <a:lnTo>
                  <a:pt x="603224" y="791489"/>
                </a:lnTo>
                <a:lnTo>
                  <a:pt x="564400" y="758469"/>
                </a:lnTo>
                <a:lnTo>
                  <a:pt x="522592" y="729653"/>
                </a:lnTo>
                <a:lnTo>
                  <a:pt x="478485" y="705637"/>
                </a:lnTo>
                <a:lnTo>
                  <a:pt x="432765" y="687031"/>
                </a:lnTo>
                <a:lnTo>
                  <a:pt x="386092" y="674408"/>
                </a:lnTo>
                <a:lnTo>
                  <a:pt x="339166" y="668388"/>
                </a:lnTo>
                <a:lnTo>
                  <a:pt x="353961" y="707885"/>
                </a:lnTo>
                <a:lnTo>
                  <a:pt x="372249" y="748296"/>
                </a:lnTo>
                <a:lnTo>
                  <a:pt x="393903" y="788606"/>
                </a:lnTo>
                <a:lnTo>
                  <a:pt x="418757" y="827824"/>
                </a:lnTo>
                <a:lnTo>
                  <a:pt x="446646" y="864958"/>
                </a:lnTo>
                <a:lnTo>
                  <a:pt x="477443" y="898994"/>
                </a:lnTo>
                <a:lnTo>
                  <a:pt x="510971" y="928928"/>
                </a:lnTo>
                <a:lnTo>
                  <a:pt x="547077" y="953757"/>
                </a:lnTo>
                <a:lnTo>
                  <a:pt x="585622" y="972502"/>
                </a:lnTo>
                <a:lnTo>
                  <a:pt x="626452" y="984123"/>
                </a:lnTo>
                <a:lnTo>
                  <a:pt x="669391" y="987653"/>
                </a:lnTo>
                <a:lnTo>
                  <a:pt x="714311" y="982078"/>
                </a:lnTo>
                <a:lnTo>
                  <a:pt x="759752" y="1182890"/>
                </a:lnTo>
                <a:lnTo>
                  <a:pt x="759752" y="1105738"/>
                </a:lnTo>
                <a:lnTo>
                  <a:pt x="730580" y="976858"/>
                </a:lnTo>
                <a:lnTo>
                  <a:pt x="772934" y="963485"/>
                </a:lnTo>
                <a:lnTo>
                  <a:pt x="810818" y="942149"/>
                </a:lnTo>
                <a:lnTo>
                  <a:pt x="843203" y="914273"/>
                </a:lnTo>
                <a:lnTo>
                  <a:pt x="870381" y="880821"/>
                </a:lnTo>
                <a:lnTo>
                  <a:pt x="892670" y="842810"/>
                </a:lnTo>
                <a:lnTo>
                  <a:pt x="910348" y="801217"/>
                </a:lnTo>
                <a:lnTo>
                  <a:pt x="923709" y="757034"/>
                </a:lnTo>
                <a:lnTo>
                  <a:pt x="933081" y="711238"/>
                </a:lnTo>
                <a:lnTo>
                  <a:pt x="938745" y="664845"/>
                </a:lnTo>
                <a:lnTo>
                  <a:pt x="940993" y="618832"/>
                </a:lnTo>
                <a:lnTo>
                  <a:pt x="940130" y="574179"/>
                </a:lnTo>
                <a:lnTo>
                  <a:pt x="936459" y="531888"/>
                </a:lnTo>
                <a:lnTo>
                  <a:pt x="894537" y="558533"/>
                </a:lnTo>
                <a:lnTo>
                  <a:pt x="855853" y="590715"/>
                </a:lnTo>
                <a:lnTo>
                  <a:pt x="820877" y="627710"/>
                </a:lnTo>
                <a:lnTo>
                  <a:pt x="790067" y="668820"/>
                </a:lnTo>
                <a:lnTo>
                  <a:pt x="763917" y="713308"/>
                </a:lnTo>
                <a:lnTo>
                  <a:pt x="742899" y="760450"/>
                </a:lnTo>
                <a:lnTo>
                  <a:pt x="727468" y="809536"/>
                </a:lnTo>
                <a:lnTo>
                  <a:pt x="718108" y="859840"/>
                </a:lnTo>
                <a:lnTo>
                  <a:pt x="715340" y="909523"/>
                </a:lnTo>
                <a:lnTo>
                  <a:pt x="659345" y="662038"/>
                </a:lnTo>
                <a:lnTo>
                  <a:pt x="702475" y="649198"/>
                </a:lnTo>
                <a:lnTo>
                  <a:pt x="741045" y="628243"/>
                </a:lnTo>
                <a:lnTo>
                  <a:pt x="774001" y="600570"/>
                </a:lnTo>
                <a:lnTo>
                  <a:pt x="801687" y="567194"/>
                </a:lnTo>
                <a:lnTo>
                  <a:pt x="824369" y="529132"/>
                </a:lnTo>
                <a:lnTo>
                  <a:pt x="842378" y="487387"/>
                </a:lnTo>
                <a:lnTo>
                  <a:pt x="856005" y="442976"/>
                </a:lnTo>
                <a:lnTo>
                  <a:pt x="865568" y="396900"/>
                </a:lnTo>
                <a:lnTo>
                  <a:pt x="871347" y="350177"/>
                </a:lnTo>
                <a:lnTo>
                  <a:pt x="873671" y="303809"/>
                </a:lnTo>
                <a:lnTo>
                  <a:pt x="872845" y="258826"/>
                </a:lnTo>
                <a:lnTo>
                  <a:pt x="869149" y="216217"/>
                </a:lnTo>
                <a:lnTo>
                  <a:pt x="826858" y="243497"/>
                </a:lnTo>
                <a:lnTo>
                  <a:pt x="787590" y="275488"/>
                </a:lnTo>
                <a:lnTo>
                  <a:pt x="751903" y="311645"/>
                </a:lnTo>
                <a:lnTo>
                  <a:pt x="720369" y="351459"/>
                </a:lnTo>
                <a:lnTo>
                  <a:pt x="693521" y="394398"/>
                </a:lnTo>
                <a:lnTo>
                  <a:pt x="671918" y="439915"/>
                </a:lnTo>
                <a:lnTo>
                  <a:pt x="656132" y="487502"/>
                </a:lnTo>
                <a:lnTo>
                  <a:pt x="646696" y="536613"/>
                </a:lnTo>
                <a:lnTo>
                  <a:pt x="644182" y="586727"/>
                </a:lnTo>
                <a:lnTo>
                  <a:pt x="645020" y="598741"/>
                </a:lnTo>
                <a:lnTo>
                  <a:pt x="611682" y="451446"/>
                </a:lnTo>
                <a:lnTo>
                  <a:pt x="639064" y="415429"/>
                </a:lnTo>
                <a:lnTo>
                  <a:pt x="657987" y="376415"/>
                </a:lnTo>
                <a:lnTo>
                  <a:pt x="668197" y="336308"/>
                </a:lnTo>
                <a:lnTo>
                  <a:pt x="670509" y="295554"/>
                </a:lnTo>
                <a:lnTo>
                  <a:pt x="669175" y="284086"/>
                </a:lnTo>
                <a:lnTo>
                  <a:pt x="919949" y="21717"/>
                </a:lnTo>
                <a:lnTo>
                  <a:pt x="1097051" y="804303"/>
                </a:lnTo>
                <a:lnTo>
                  <a:pt x="1097051" y="769708"/>
                </a:lnTo>
                <a:lnTo>
                  <a:pt x="943051" y="89230"/>
                </a:lnTo>
                <a:lnTo>
                  <a:pt x="995591" y="41833"/>
                </a:lnTo>
                <a:lnTo>
                  <a:pt x="996530" y="40995"/>
                </a:lnTo>
                <a:lnTo>
                  <a:pt x="1175677" y="832700"/>
                </a:lnTo>
                <a:lnTo>
                  <a:pt x="1175677" y="794715"/>
                </a:lnTo>
                <a:lnTo>
                  <a:pt x="1021168" y="111937"/>
                </a:lnTo>
                <a:lnTo>
                  <a:pt x="1074623" y="75298"/>
                </a:lnTo>
                <a:lnTo>
                  <a:pt x="1077010" y="73660"/>
                </a:lnTo>
                <a:lnTo>
                  <a:pt x="1256309" y="865962"/>
                </a:lnTo>
                <a:lnTo>
                  <a:pt x="1256309" y="828065"/>
                </a:lnTo>
                <a:lnTo>
                  <a:pt x="1082459" y="59817"/>
                </a:lnTo>
                <a:lnTo>
                  <a:pt x="1019187" y="103174"/>
                </a:lnTo>
                <a:lnTo>
                  <a:pt x="1001547" y="25209"/>
                </a:lnTo>
                <a:lnTo>
                  <a:pt x="940943" y="79883"/>
                </a:lnTo>
                <a:lnTo>
                  <a:pt x="927785" y="21717"/>
                </a:lnTo>
                <a:lnTo>
                  <a:pt x="923899" y="4559"/>
                </a:lnTo>
                <a:lnTo>
                  <a:pt x="918883" y="10604"/>
                </a:lnTo>
                <a:lnTo>
                  <a:pt x="667981" y="273824"/>
                </a:lnTo>
                <a:lnTo>
                  <a:pt x="665759" y="254596"/>
                </a:lnTo>
                <a:lnTo>
                  <a:pt x="654735" y="213880"/>
                </a:lnTo>
                <a:lnTo>
                  <a:pt x="638289" y="173875"/>
                </a:lnTo>
                <a:lnTo>
                  <a:pt x="617220" y="135013"/>
                </a:lnTo>
                <a:lnTo>
                  <a:pt x="592353" y="97739"/>
                </a:lnTo>
                <a:lnTo>
                  <a:pt x="564502" y="62522"/>
                </a:lnTo>
                <a:lnTo>
                  <a:pt x="534492" y="29781"/>
                </a:lnTo>
                <a:lnTo>
                  <a:pt x="503148" y="0"/>
                </a:lnTo>
                <a:lnTo>
                  <a:pt x="503478" y="1460"/>
                </a:lnTo>
                <a:lnTo>
                  <a:pt x="487210" y="41541"/>
                </a:lnTo>
                <a:lnTo>
                  <a:pt x="473443" y="83629"/>
                </a:lnTo>
                <a:lnTo>
                  <a:pt x="462711" y="126987"/>
                </a:lnTo>
                <a:lnTo>
                  <a:pt x="455587" y="170865"/>
                </a:lnTo>
                <a:lnTo>
                  <a:pt x="452615" y="214553"/>
                </a:lnTo>
                <a:lnTo>
                  <a:pt x="454355" y="257314"/>
                </a:lnTo>
                <a:lnTo>
                  <a:pt x="461352" y="298399"/>
                </a:lnTo>
                <a:lnTo>
                  <a:pt x="468198" y="319100"/>
                </a:lnTo>
                <a:lnTo>
                  <a:pt x="153733" y="197408"/>
                </a:lnTo>
                <a:lnTo>
                  <a:pt x="133375" y="189534"/>
                </a:lnTo>
                <a:lnTo>
                  <a:pt x="118605" y="182854"/>
                </a:lnTo>
                <a:lnTo>
                  <a:pt x="136499" y="261988"/>
                </a:lnTo>
                <a:lnTo>
                  <a:pt x="73050" y="243141"/>
                </a:lnTo>
                <a:lnTo>
                  <a:pt x="58140" y="238696"/>
                </a:lnTo>
                <a:lnTo>
                  <a:pt x="75780" y="316661"/>
                </a:lnTo>
                <a:lnTo>
                  <a:pt x="64668" y="314921"/>
                </a:lnTo>
                <a:lnTo>
                  <a:pt x="0" y="304774"/>
                </a:lnTo>
                <a:lnTo>
                  <a:pt x="183286" y="1114717"/>
                </a:lnTo>
                <a:lnTo>
                  <a:pt x="762673" y="1195832"/>
                </a:lnTo>
                <a:lnTo>
                  <a:pt x="764705" y="1204747"/>
                </a:lnTo>
                <a:lnTo>
                  <a:pt x="779957" y="1201293"/>
                </a:lnTo>
                <a:lnTo>
                  <a:pt x="777913" y="1192301"/>
                </a:lnTo>
                <a:lnTo>
                  <a:pt x="1265745" y="869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1EF46DC0-609E-4E18-953F-4E364E3CCB32}"/>
              </a:ext>
            </a:extLst>
          </p:cNvPr>
          <p:cNvSpPr/>
          <p:nvPr/>
        </p:nvSpPr>
        <p:spPr>
          <a:xfrm>
            <a:off x="5129815" y="1395766"/>
            <a:ext cx="803930" cy="860879"/>
          </a:xfrm>
          <a:custGeom>
            <a:avLst/>
            <a:gdLst/>
            <a:ahLst/>
            <a:cxnLst/>
            <a:rect l="l" t="t" r="r" b="b"/>
            <a:pathLst>
              <a:path w="1266190" h="1205230">
                <a:moveTo>
                  <a:pt x="1265745" y="869759"/>
                </a:moveTo>
                <a:lnTo>
                  <a:pt x="1256309" y="828065"/>
                </a:lnTo>
                <a:lnTo>
                  <a:pt x="1256309" y="865962"/>
                </a:lnTo>
                <a:lnTo>
                  <a:pt x="817600" y="1156068"/>
                </a:lnTo>
                <a:lnTo>
                  <a:pt x="1184948" y="835672"/>
                </a:lnTo>
                <a:lnTo>
                  <a:pt x="1175677" y="794715"/>
                </a:lnTo>
                <a:lnTo>
                  <a:pt x="1175677" y="832700"/>
                </a:lnTo>
                <a:lnTo>
                  <a:pt x="805662" y="1155369"/>
                </a:lnTo>
                <a:lnTo>
                  <a:pt x="1104252" y="808113"/>
                </a:lnTo>
                <a:lnTo>
                  <a:pt x="1105420" y="806678"/>
                </a:lnTo>
                <a:lnTo>
                  <a:pt x="1097051" y="769708"/>
                </a:lnTo>
                <a:lnTo>
                  <a:pt x="1097051" y="804303"/>
                </a:lnTo>
                <a:lnTo>
                  <a:pt x="776033" y="1177658"/>
                </a:lnTo>
                <a:lnTo>
                  <a:pt x="759752" y="1105738"/>
                </a:lnTo>
                <a:lnTo>
                  <a:pt x="759752" y="1182890"/>
                </a:lnTo>
                <a:lnTo>
                  <a:pt x="714565" y="1163370"/>
                </a:lnTo>
                <a:lnTo>
                  <a:pt x="714565" y="1172476"/>
                </a:lnTo>
                <a:lnTo>
                  <a:pt x="711098" y="1171511"/>
                </a:lnTo>
                <a:lnTo>
                  <a:pt x="711098" y="1180185"/>
                </a:lnTo>
                <a:lnTo>
                  <a:pt x="190182" y="1107224"/>
                </a:lnTo>
                <a:lnTo>
                  <a:pt x="10883" y="314921"/>
                </a:lnTo>
                <a:lnTo>
                  <a:pt x="77749" y="325412"/>
                </a:lnTo>
                <a:lnTo>
                  <a:pt x="241541" y="1049159"/>
                </a:lnTo>
                <a:lnTo>
                  <a:pt x="711098" y="1180185"/>
                </a:lnTo>
                <a:lnTo>
                  <a:pt x="711098" y="1171511"/>
                </a:lnTo>
                <a:lnTo>
                  <a:pt x="248627" y="1042492"/>
                </a:lnTo>
                <a:lnTo>
                  <a:pt x="69469" y="250786"/>
                </a:lnTo>
                <a:lnTo>
                  <a:pt x="138620" y="271322"/>
                </a:lnTo>
                <a:lnTo>
                  <a:pt x="302209" y="994206"/>
                </a:lnTo>
                <a:lnTo>
                  <a:pt x="714565" y="1172476"/>
                </a:lnTo>
                <a:lnTo>
                  <a:pt x="714565" y="1163370"/>
                </a:lnTo>
                <a:lnTo>
                  <a:pt x="309448" y="988263"/>
                </a:lnTo>
                <a:lnTo>
                  <a:pt x="130479" y="197408"/>
                </a:lnTo>
                <a:lnTo>
                  <a:pt x="471589" y="329349"/>
                </a:lnTo>
                <a:lnTo>
                  <a:pt x="474154" y="337083"/>
                </a:lnTo>
                <a:lnTo>
                  <a:pt x="493344" y="372630"/>
                </a:lnTo>
                <a:lnTo>
                  <a:pt x="519442" y="404317"/>
                </a:lnTo>
                <a:lnTo>
                  <a:pt x="553008" y="431380"/>
                </a:lnTo>
                <a:lnTo>
                  <a:pt x="594614" y="453123"/>
                </a:lnTo>
                <a:lnTo>
                  <a:pt x="628738" y="603923"/>
                </a:lnTo>
                <a:lnTo>
                  <a:pt x="628396" y="604608"/>
                </a:lnTo>
                <a:lnTo>
                  <a:pt x="620509" y="588327"/>
                </a:lnTo>
                <a:lnTo>
                  <a:pt x="594436" y="547090"/>
                </a:lnTo>
                <a:lnTo>
                  <a:pt x="563562" y="508292"/>
                </a:lnTo>
                <a:lnTo>
                  <a:pt x="528535" y="472465"/>
                </a:lnTo>
                <a:lnTo>
                  <a:pt x="490004" y="440220"/>
                </a:lnTo>
                <a:lnTo>
                  <a:pt x="448627" y="412089"/>
                </a:lnTo>
                <a:lnTo>
                  <a:pt x="405053" y="388670"/>
                </a:lnTo>
                <a:lnTo>
                  <a:pt x="359930" y="370522"/>
                </a:lnTo>
                <a:lnTo>
                  <a:pt x="313918" y="358228"/>
                </a:lnTo>
                <a:lnTo>
                  <a:pt x="267652" y="352336"/>
                </a:lnTo>
                <a:lnTo>
                  <a:pt x="282435" y="391833"/>
                </a:lnTo>
                <a:lnTo>
                  <a:pt x="300736" y="432244"/>
                </a:lnTo>
                <a:lnTo>
                  <a:pt x="322389" y="472554"/>
                </a:lnTo>
                <a:lnTo>
                  <a:pt x="347230" y="511784"/>
                </a:lnTo>
                <a:lnTo>
                  <a:pt x="375132" y="548919"/>
                </a:lnTo>
                <a:lnTo>
                  <a:pt x="405917" y="582955"/>
                </a:lnTo>
                <a:lnTo>
                  <a:pt x="439445" y="612889"/>
                </a:lnTo>
                <a:lnTo>
                  <a:pt x="475564" y="637717"/>
                </a:lnTo>
                <a:lnTo>
                  <a:pt x="514108" y="656463"/>
                </a:lnTo>
                <a:lnTo>
                  <a:pt x="554926" y="668083"/>
                </a:lnTo>
                <a:lnTo>
                  <a:pt x="597877" y="671614"/>
                </a:lnTo>
                <a:lnTo>
                  <a:pt x="642785" y="666026"/>
                </a:lnTo>
                <a:lnTo>
                  <a:pt x="700620" y="921600"/>
                </a:lnTo>
                <a:lnTo>
                  <a:pt x="669213" y="867791"/>
                </a:lnTo>
                <a:lnTo>
                  <a:pt x="638390" y="828128"/>
                </a:lnTo>
                <a:lnTo>
                  <a:pt x="603224" y="791489"/>
                </a:lnTo>
                <a:lnTo>
                  <a:pt x="564400" y="758469"/>
                </a:lnTo>
                <a:lnTo>
                  <a:pt x="522592" y="729653"/>
                </a:lnTo>
                <a:lnTo>
                  <a:pt x="478485" y="705637"/>
                </a:lnTo>
                <a:lnTo>
                  <a:pt x="432765" y="687031"/>
                </a:lnTo>
                <a:lnTo>
                  <a:pt x="386092" y="674408"/>
                </a:lnTo>
                <a:lnTo>
                  <a:pt x="339166" y="668388"/>
                </a:lnTo>
                <a:lnTo>
                  <a:pt x="353961" y="707885"/>
                </a:lnTo>
                <a:lnTo>
                  <a:pt x="372249" y="748296"/>
                </a:lnTo>
                <a:lnTo>
                  <a:pt x="393903" y="788606"/>
                </a:lnTo>
                <a:lnTo>
                  <a:pt x="418757" y="827824"/>
                </a:lnTo>
                <a:lnTo>
                  <a:pt x="446646" y="864958"/>
                </a:lnTo>
                <a:lnTo>
                  <a:pt x="477443" y="898994"/>
                </a:lnTo>
                <a:lnTo>
                  <a:pt x="510971" y="928928"/>
                </a:lnTo>
                <a:lnTo>
                  <a:pt x="547077" y="953757"/>
                </a:lnTo>
                <a:lnTo>
                  <a:pt x="585622" y="972502"/>
                </a:lnTo>
                <a:lnTo>
                  <a:pt x="626452" y="984123"/>
                </a:lnTo>
                <a:lnTo>
                  <a:pt x="669391" y="987653"/>
                </a:lnTo>
                <a:lnTo>
                  <a:pt x="714311" y="982078"/>
                </a:lnTo>
                <a:lnTo>
                  <a:pt x="759752" y="1182890"/>
                </a:lnTo>
                <a:lnTo>
                  <a:pt x="759752" y="1105738"/>
                </a:lnTo>
                <a:lnTo>
                  <a:pt x="730580" y="976858"/>
                </a:lnTo>
                <a:lnTo>
                  <a:pt x="772934" y="963485"/>
                </a:lnTo>
                <a:lnTo>
                  <a:pt x="810818" y="942149"/>
                </a:lnTo>
                <a:lnTo>
                  <a:pt x="843203" y="914273"/>
                </a:lnTo>
                <a:lnTo>
                  <a:pt x="870381" y="880821"/>
                </a:lnTo>
                <a:lnTo>
                  <a:pt x="892670" y="842810"/>
                </a:lnTo>
                <a:lnTo>
                  <a:pt x="910348" y="801217"/>
                </a:lnTo>
                <a:lnTo>
                  <a:pt x="923709" y="757034"/>
                </a:lnTo>
                <a:lnTo>
                  <a:pt x="933081" y="711238"/>
                </a:lnTo>
                <a:lnTo>
                  <a:pt x="938745" y="664845"/>
                </a:lnTo>
                <a:lnTo>
                  <a:pt x="940993" y="618832"/>
                </a:lnTo>
                <a:lnTo>
                  <a:pt x="940130" y="574179"/>
                </a:lnTo>
                <a:lnTo>
                  <a:pt x="936459" y="531888"/>
                </a:lnTo>
                <a:lnTo>
                  <a:pt x="894537" y="558533"/>
                </a:lnTo>
                <a:lnTo>
                  <a:pt x="855853" y="590715"/>
                </a:lnTo>
                <a:lnTo>
                  <a:pt x="820877" y="627710"/>
                </a:lnTo>
                <a:lnTo>
                  <a:pt x="790067" y="668820"/>
                </a:lnTo>
                <a:lnTo>
                  <a:pt x="763917" y="713308"/>
                </a:lnTo>
                <a:lnTo>
                  <a:pt x="742899" y="760450"/>
                </a:lnTo>
                <a:lnTo>
                  <a:pt x="727468" y="809536"/>
                </a:lnTo>
                <a:lnTo>
                  <a:pt x="718108" y="859840"/>
                </a:lnTo>
                <a:lnTo>
                  <a:pt x="715340" y="909523"/>
                </a:lnTo>
                <a:lnTo>
                  <a:pt x="659345" y="662038"/>
                </a:lnTo>
                <a:lnTo>
                  <a:pt x="702475" y="649198"/>
                </a:lnTo>
                <a:lnTo>
                  <a:pt x="741045" y="628243"/>
                </a:lnTo>
                <a:lnTo>
                  <a:pt x="774001" y="600570"/>
                </a:lnTo>
                <a:lnTo>
                  <a:pt x="801687" y="567194"/>
                </a:lnTo>
                <a:lnTo>
                  <a:pt x="824369" y="529132"/>
                </a:lnTo>
                <a:lnTo>
                  <a:pt x="842378" y="487387"/>
                </a:lnTo>
                <a:lnTo>
                  <a:pt x="856005" y="442976"/>
                </a:lnTo>
                <a:lnTo>
                  <a:pt x="865568" y="396900"/>
                </a:lnTo>
                <a:lnTo>
                  <a:pt x="871347" y="350177"/>
                </a:lnTo>
                <a:lnTo>
                  <a:pt x="873671" y="303809"/>
                </a:lnTo>
                <a:lnTo>
                  <a:pt x="872845" y="258826"/>
                </a:lnTo>
                <a:lnTo>
                  <a:pt x="869149" y="216217"/>
                </a:lnTo>
                <a:lnTo>
                  <a:pt x="826858" y="243497"/>
                </a:lnTo>
                <a:lnTo>
                  <a:pt x="787590" y="275488"/>
                </a:lnTo>
                <a:lnTo>
                  <a:pt x="751903" y="311645"/>
                </a:lnTo>
                <a:lnTo>
                  <a:pt x="720369" y="351459"/>
                </a:lnTo>
                <a:lnTo>
                  <a:pt x="693521" y="394398"/>
                </a:lnTo>
                <a:lnTo>
                  <a:pt x="671918" y="439915"/>
                </a:lnTo>
                <a:lnTo>
                  <a:pt x="656132" y="487502"/>
                </a:lnTo>
                <a:lnTo>
                  <a:pt x="646696" y="536613"/>
                </a:lnTo>
                <a:lnTo>
                  <a:pt x="644182" y="586727"/>
                </a:lnTo>
                <a:lnTo>
                  <a:pt x="645020" y="598741"/>
                </a:lnTo>
                <a:lnTo>
                  <a:pt x="611682" y="451446"/>
                </a:lnTo>
                <a:lnTo>
                  <a:pt x="639064" y="415429"/>
                </a:lnTo>
                <a:lnTo>
                  <a:pt x="657987" y="376415"/>
                </a:lnTo>
                <a:lnTo>
                  <a:pt x="668197" y="336308"/>
                </a:lnTo>
                <a:lnTo>
                  <a:pt x="670509" y="295554"/>
                </a:lnTo>
                <a:lnTo>
                  <a:pt x="669175" y="284086"/>
                </a:lnTo>
                <a:lnTo>
                  <a:pt x="919949" y="21717"/>
                </a:lnTo>
                <a:lnTo>
                  <a:pt x="1097051" y="804303"/>
                </a:lnTo>
                <a:lnTo>
                  <a:pt x="1097051" y="769708"/>
                </a:lnTo>
                <a:lnTo>
                  <a:pt x="943051" y="89230"/>
                </a:lnTo>
                <a:lnTo>
                  <a:pt x="995591" y="41833"/>
                </a:lnTo>
                <a:lnTo>
                  <a:pt x="996530" y="40995"/>
                </a:lnTo>
                <a:lnTo>
                  <a:pt x="1175677" y="832700"/>
                </a:lnTo>
                <a:lnTo>
                  <a:pt x="1175677" y="794715"/>
                </a:lnTo>
                <a:lnTo>
                  <a:pt x="1021168" y="111937"/>
                </a:lnTo>
                <a:lnTo>
                  <a:pt x="1074623" y="75298"/>
                </a:lnTo>
                <a:lnTo>
                  <a:pt x="1077010" y="73660"/>
                </a:lnTo>
                <a:lnTo>
                  <a:pt x="1256309" y="865962"/>
                </a:lnTo>
                <a:lnTo>
                  <a:pt x="1256309" y="828065"/>
                </a:lnTo>
                <a:lnTo>
                  <a:pt x="1082459" y="59817"/>
                </a:lnTo>
                <a:lnTo>
                  <a:pt x="1019187" y="103174"/>
                </a:lnTo>
                <a:lnTo>
                  <a:pt x="1001547" y="25209"/>
                </a:lnTo>
                <a:lnTo>
                  <a:pt x="940943" y="79883"/>
                </a:lnTo>
                <a:lnTo>
                  <a:pt x="927785" y="21717"/>
                </a:lnTo>
                <a:lnTo>
                  <a:pt x="923899" y="4559"/>
                </a:lnTo>
                <a:lnTo>
                  <a:pt x="918883" y="10604"/>
                </a:lnTo>
                <a:lnTo>
                  <a:pt x="667981" y="273824"/>
                </a:lnTo>
                <a:lnTo>
                  <a:pt x="665759" y="254596"/>
                </a:lnTo>
                <a:lnTo>
                  <a:pt x="654735" y="213880"/>
                </a:lnTo>
                <a:lnTo>
                  <a:pt x="638289" y="173875"/>
                </a:lnTo>
                <a:lnTo>
                  <a:pt x="617220" y="135013"/>
                </a:lnTo>
                <a:lnTo>
                  <a:pt x="592353" y="97739"/>
                </a:lnTo>
                <a:lnTo>
                  <a:pt x="564502" y="62522"/>
                </a:lnTo>
                <a:lnTo>
                  <a:pt x="534492" y="29781"/>
                </a:lnTo>
                <a:lnTo>
                  <a:pt x="503148" y="0"/>
                </a:lnTo>
                <a:lnTo>
                  <a:pt x="503478" y="1460"/>
                </a:lnTo>
                <a:lnTo>
                  <a:pt x="487210" y="41541"/>
                </a:lnTo>
                <a:lnTo>
                  <a:pt x="473443" y="83629"/>
                </a:lnTo>
                <a:lnTo>
                  <a:pt x="462711" y="126987"/>
                </a:lnTo>
                <a:lnTo>
                  <a:pt x="455587" y="170865"/>
                </a:lnTo>
                <a:lnTo>
                  <a:pt x="452615" y="214553"/>
                </a:lnTo>
                <a:lnTo>
                  <a:pt x="454355" y="257314"/>
                </a:lnTo>
                <a:lnTo>
                  <a:pt x="461352" y="298399"/>
                </a:lnTo>
                <a:lnTo>
                  <a:pt x="468198" y="319100"/>
                </a:lnTo>
                <a:lnTo>
                  <a:pt x="153733" y="197408"/>
                </a:lnTo>
                <a:lnTo>
                  <a:pt x="133375" y="189534"/>
                </a:lnTo>
                <a:lnTo>
                  <a:pt x="118605" y="182854"/>
                </a:lnTo>
                <a:lnTo>
                  <a:pt x="136499" y="261988"/>
                </a:lnTo>
                <a:lnTo>
                  <a:pt x="73050" y="243141"/>
                </a:lnTo>
                <a:lnTo>
                  <a:pt x="58140" y="238696"/>
                </a:lnTo>
                <a:lnTo>
                  <a:pt x="75780" y="316661"/>
                </a:lnTo>
                <a:lnTo>
                  <a:pt x="64668" y="314921"/>
                </a:lnTo>
                <a:lnTo>
                  <a:pt x="0" y="304774"/>
                </a:lnTo>
                <a:lnTo>
                  <a:pt x="183286" y="1114717"/>
                </a:lnTo>
                <a:lnTo>
                  <a:pt x="762673" y="1195832"/>
                </a:lnTo>
                <a:lnTo>
                  <a:pt x="764705" y="1204747"/>
                </a:lnTo>
                <a:lnTo>
                  <a:pt x="779957" y="1201293"/>
                </a:lnTo>
                <a:lnTo>
                  <a:pt x="777913" y="1192301"/>
                </a:lnTo>
                <a:lnTo>
                  <a:pt x="1265745" y="869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7093158E-29A2-4B90-949D-2C7EBA2A4BBC}"/>
              </a:ext>
            </a:extLst>
          </p:cNvPr>
          <p:cNvSpPr txBox="1"/>
          <p:nvPr/>
        </p:nvSpPr>
        <p:spPr>
          <a:xfrm>
            <a:off x="1134249" y="1620717"/>
            <a:ext cx="4959353" cy="379608"/>
          </a:xfrm>
          <a:prstGeom prst="rect">
            <a:avLst/>
          </a:prstGeom>
        </p:spPr>
        <p:txBody>
          <a:bodyPr vert="horz" wrap="square" lIns="0" tIns="8399" rIns="0" bIns="0" rtlCol="0">
            <a:spAutoFit/>
          </a:bodyPr>
          <a:lstStyle/>
          <a:p>
            <a:pPr marL="8399">
              <a:lnSpc>
                <a:spcPts val="1108"/>
              </a:lnSpc>
              <a:spcBef>
                <a:spcPts val="66"/>
              </a:spcBef>
              <a:spcAft>
                <a:spcPts val="600"/>
              </a:spcAft>
            </a:pPr>
            <a:r>
              <a:rPr lang="ru-RU" sz="1400" b="1" spc="23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314 чел. - </a:t>
            </a:r>
            <a:r>
              <a:rPr sz="1400" b="1" spc="23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ОПЛАЧИВАЕМЫЕ</a:t>
            </a:r>
            <a:r>
              <a:rPr sz="1400" b="1" spc="-43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 </a:t>
            </a:r>
            <a:r>
              <a:rPr sz="1400" b="1" spc="40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СВОБОДНЫЕ</a:t>
            </a:r>
            <a:r>
              <a:rPr sz="1400" b="1" spc="-43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 </a:t>
            </a:r>
            <a:r>
              <a:rPr sz="1400" b="1" spc="7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ДНИ</a:t>
            </a:r>
            <a:endParaRPr sz="1400" b="1" dirty="0">
              <a:solidFill>
                <a:srgbClr val="26858B"/>
              </a:solidFill>
              <a:latin typeface="Arial Black" panose="020B0A04020102020204" pitchFamily="34" charset="0"/>
              <a:cs typeface="Trebuchet MS"/>
            </a:endParaRPr>
          </a:p>
          <a:p>
            <a:pPr marL="8399">
              <a:lnSpc>
                <a:spcPts val="1108"/>
              </a:lnSpc>
              <a:spcAft>
                <a:spcPts val="600"/>
              </a:spcAft>
            </a:pPr>
            <a:r>
              <a:rPr sz="1400" spc="63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по</a:t>
            </a:r>
            <a:r>
              <a:rPr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 </a:t>
            </a:r>
            <a:r>
              <a:rPr sz="1400" spc="6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социально</a:t>
            </a:r>
            <a:r>
              <a:rPr sz="1400" spc="3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 </a:t>
            </a:r>
            <a:r>
              <a:rPr sz="1400" spc="4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значимым</a:t>
            </a:r>
            <a:r>
              <a:rPr sz="1400" spc="3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 </a:t>
            </a:r>
            <a:r>
              <a:rPr sz="1400" spc="6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причинам</a:t>
            </a:r>
            <a:endParaRPr sz="1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cs typeface="Microsoft Sans Serif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52200B75-4497-4680-969B-E1B107C86F76}"/>
              </a:ext>
            </a:extLst>
          </p:cNvPr>
          <p:cNvSpPr txBox="1"/>
          <p:nvPr/>
        </p:nvSpPr>
        <p:spPr>
          <a:xfrm>
            <a:off x="1141998" y="2473375"/>
            <a:ext cx="4829304" cy="161600"/>
          </a:xfrm>
          <a:prstGeom prst="rect">
            <a:avLst/>
          </a:prstGeom>
        </p:spPr>
        <p:txBody>
          <a:bodyPr vert="horz" wrap="square" lIns="0" tIns="8399" rIns="0" bIns="0" rtlCol="0">
            <a:spAutoFit/>
          </a:bodyPr>
          <a:lstStyle/>
          <a:p>
            <a:pPr marL="8399">
              <a:lnSpc>
                <a:spcPts val="1108"/>
              </a:lnSpc>
              <a:spcBef>
                <a:spcPts val="66"/>
              </a:spcBef>
            </a:pPr>
            <a:r>
              <a:rPr lang="ru-RU" sz="1400" b="1" spc="23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795 чел. - </a:t>
            </a:r>
            <a:r>
              <a:rPr sz="1400" b="1" spc="23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ОПЛАЧИВАЕМЫЕ</a:t>
            </a:r>
            <a:r>
              <a:rPr sz="1400" b="1" spc="-30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 </a:t>
            </a:r>
            <a:r>
              <a:rPr sz="1400" b="1" spc="26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«МАМИНЫ</a:t>
            </a:r>
            <a:r>
              <a:rPr sz="1400" b="1" spc="-26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 ДНИ»</a:t>
            </a:r>
            <a:endParaRPr sz="1400" dirty="0">
              <a:solidFill>
                <a:srgbClr val="26858B"/>
              </a:solidFill>
              <a:latin typeface="Arial Black" panose="020B0A04020102020204" pitchFamily="34" charset="0"/>
              <a:cs typeface="Trebuchet M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B4717F-760A-4BD5-8E9E-22B7EE51D0CF}"/>
              </a:ext>
            </a:extLst>
          </p:cNvPr>
          <p:cNvSpPr txBox="1"/>
          <p:nvPr/>
        </p:nvSpPr>
        <p:spPr>
          <a:xfrm>
            <a:off x="1031110" y="3154550"/>
            <a:ext cx="5116216" cy="463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99">
              <a:lnSpc>
                <a:spcPts val="1108"/>
              </a:lnSpc>
              <a:spcBef>
                <a:spcPts val="66"/>
              </a:spcBef>
              <a:spcAft>
                <a:spcPts val="600"/>
              </a:spcAft>
            </a:pPr>
            <a:r>
              <a:rPr lang="ru-RU" sz="1400" b="1" spc="-86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868 чел. - ТРИ</a:t>
            </a:r>
            <a:r>
              <a:rPr lang="ru-RU" sz="1400" b="1" spc="-20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 </a:t>
            </a:r>
            <a:r>
              <a:rPr lang="ru-RU" sz="1400" b="1" spc="33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ОПЛАЧИВАЕМЫХ</a:t>
            </a:r>
            <a:r>
              <a:rPr lang="ru-RU" sz="1400" b="1" spc="-20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 </a:t>
            </a:r>
            <a:r>
              <a:rPr lang="ru-RU" sz="1400" b="1" spc="-7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ДНЯ</a:t>
            </a:r>
            <a:r>
              <a:rPr lang="ru-RU" sz="1400" b="1" spc="-20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 К </a:t>
            </a:r>
            <a:r>
              <a:rPr lang="ru-RU" sz="1400" b="1" spc="13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ОТПУСКУ</a:t>
            </a:r>
            <a:endParaRPr lang="ru-RU" sz="1400" dirty="0">
              <a:solidFill>
                <a:srgbClr val="26858B"/>
              </a:solidFill>
              <a:latin typeface="Arial Black" panose="020B0A04020102020204" pitchFamily="34" charset="0"/>
              <a:cs typeface="Trebuchet MS"/>
            </a:endParaRPr>
          </a:p>
          <a:p>
            <a:pPr marL="8399">
              <a:lnSpc>
                <a:spcPts val="1108"/>
              </a:lnSpc>
              <a:spcAft>
                <a:spcPts val="600"/>
              </a:spcAft>
            </a:pPr>
            <a:r>
              <a:rPr lang="ru-RU" sz="1400" spc="2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за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 </a:t>
            </a:r>
            <a:r>
              <a:rPr lang="ru-RU" sz="1400" spc="63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работу</a:t>
            </a:r>
            <a:r>
              <a:rPr lang="ru-RU" sz="1400" spc="3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 </a:t>
            </a:r>
            <a:r>
              <a:rPr lang="ru-RU" sz="1400" spc="33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без</a:t>
            </a:r>
            <a:r>
              <a:rPr lang="ru-RU" sz="1400" spc="3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 </a:t>
            </a:r>
            <a:r>
              <a:rPr lang="ru-RU" sz="1400" spc="3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больничного</a:t>
            </a:r>
            <a:r>
              <a:rPr lang="ru-RU" sz="1400" spc="3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 </a:t>
            </a:r>
            <a:r>
              <a:rPr lang="ru-RU" sz="1400" spc="43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листа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cs typeface="Microsoft Sans Serif"/>
            </a:endParaRP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C0E91FB2-C000-4BF8-98C6-2F8BC42248B1}"/>
              </a:ext>
            </a:extLst>
          </p:cNvPr>
          <p:cNvSpPr/>
          <p:nvPr/>
        </p:nvSpPr>
        <p:spPr>
          <a:xfrm>
            <a:off x="5152938" y="3823257"/>
            <a:ext cx="778515" cy="860879"/>
          </a:xfrm>
          <a:custGeom>
            <a:avLst/>
            <a:gdLst/>
            <a:ahLst/>
            <a:cxnLst/>
            <a:rect l="l" t="t" r="r" b="b"/>
            <a:pathLst>
              <a:path w="1266190" h="1205230">
                <a:moveTo>
                  <a:pt x="1265745" y="869759"/>
                </a:moveTo>
                <a:lnTo>
                  <a:pt x="1256309" y="828065"/>
                </a:lnTo>
                <a:lnTo>
                  <a:pt x="1256309" y="865962"/>
                </a:lnTo>
                <a:lnTo>
                  <a:pt x="817600" y="1156068"/>
                </a:lnTo>
                <a:lnTo>
                  <a:pt x="1184948" y="835672"/>
                </a:lnTo>
                <a:lnTo>
                  <a:pt x="1175677" y="794715"/>
                </a:lnTo>
                <a:lnTo>
                  <a:pt x="1175677" y="832700"/>
                </a:lnTo>
                <a:lnTo>
                  <a:pt x="805662" y="1155369"/>
                </a:lnTo>
                <a:lnTo>
                  <a:pt x="1104252" y="808113"/>
                </a:lnTo>
                <a:lnTo>
                  <a:pt x="1105420" y="806678"/>
                </a:lnTo>
                <a:lnTo>
                  <a:pt x="1097051" y="769708"/>
                </a:lnTo>
                <a:lnTo>
                  <a:pt x="1097051" y="804303"/>
                </a:lnTo>
                <a:lnTo>
                  <a:pt x="776033" y="1177658"/>
                </a:lnTo>
                <a:lnTo>
                  <a:pt x="759752" y="1105738"/>
                </a:lnTo>
                <a:lnTo>
                  <a:pt x="759752" y="1182890"/>
                </a:lnTo>
                <a:lnTo>
                  <a:pt x="714565" y="1163370"/>
                </a:lnTo>
                <a:lnTo>
                  <a:pt x="714565" y="1172476"/>
                </a:lnTo>
                <a:lnTo>
                  <a:pt x="711098" y="1171511"/>
                </a:lnTo>
                <a:lnTo>
                  <a:pt x="711098" y="1180185"/>
                </a:lnTo>
                <a:lnTo>
                  <a:pt x="190182" y="1107224"/>
                </a:lnTo>
                <a:lnTo>
                  <a:pt x="10883" y="314921"/>
                </a:lnTo>
                <a:lnTo>
                  <a:pt x="77749" y="325412"/>
                </a:lnTo>
                <a:lnTo>
                  <a:pt x="241541" y="1049159"/>
                </a:lnTo>
                <a:lnTo>
                  <a:pt x="711098" y="1180185"/>
                </a:lnTo>
                <a:lnTo>
                  <a:pt x="711098" y="1171511"/>
                </a:lnTo>
                <a:lnTo>
                  <a:pt x="248627" y="1042492"/>
                </a:lnTo>
                <a:lnTo>
                  <a:pt x="69469" y="250786"/>
                </a:lnTo>
                <a:lnTo>
                  <a:pt x="138620" y="271322"/>
                </a:lnTo>
                <a:lnTo>
                  <a:pt x="302209" y="994206"/>
                </a:lnTo>
                <a:lnTo>
                  <a:pt x="714565" y="1172476"/>
                </a:lnTo>
                <a:lnTo>
                  <a:pt x="714565" y="1163370"/>
                </a:lnTo>
                <a:lnTo>
                  <a:pt x="309448" y="988263"/>
                </a:lnTo>
                <a:lnTo>
                  <a:pt x="130479" y="197408"/>
                </a:lnTo>
                <a:lnTo>
                  <a:pt x="471589" y="329349"/>
                </a:lnTo>
                <a:lnTo>
                  <a:pt x="474154" y="337083"/>
                </a:lnTo>
                <a:lnTo>
                  <a:pt x="493344" y="372630"/>
                </a:lnTo>
                <a:lnTo>
                  <a:pt x="519442" y="404317"/>
                </a:lnTo>
                <a:lnTo>
                  <a:pt x="553008" y="431380"/>
                </a:lnTo>
                <a:lnTo>
                  <a:pt x="594614" y="453123"/>
                </a:lnTo>
                <a:lnTo>
                  <a:pt x="628738" y="603923"/>
                </a:lnTo>
                <a:lnTo>
                  <a:pt x="628396" y="604608"/>
                </a:lnTo>
                <a:lnTo>
                  <a:pt x="620509" y="588327"/>
                </a:lnTo>
                <a:lnTo>
                  <a:pt x="594436" y="547090"/>
                </a:lnTo>
                <a:lnTo>
                  <a:pt x="563562" y="508292"/>
                </a:lnTo>
                <a:lnTo>
                  <a:pt x="528535" y="472465"/>
                </a:lnTo>
                <a:lnTo>
                  <a:pt x="490004" y="440220"/>
                </a:lnTo>
                <a:lnTo>
                  <a:pt x="448627" y="412089"/>
                </a:lnTo>
                <a:lnTo>
                  <a:pt x="405053" y="388670"/>
                </a:lnTo>
                <a:lnTo>
                  <a:pt x="359930" y="370522"/>
                </a:lnTo>
                <a:lnTo>
                  <a:pt x="313918" y="358228"/>
                </a:lnTo>
                <a:lnTo>
                  <a:pt x="267652" y="352336"/>
                </a:lnTo>
                <a:lnTo>
                  <a:pt x="282435" y="391833"/>
                </a:lnTo>
                <a:lnTo>
                  <a:pt x="300736" y="432244"/>
                </a:lnTo>
                <a:lnTo>
                  <a:pt x="322389" y="472554"/>
                </a:lnTo>
                <a:lnTo>
                  <a:pt x="347230" y="511784"/>
                </a:lnTo>
                <a:lnTo>
                  <a:pt x="375132" y="548919"/>
                </a:lnTo>
                <a:lnTo>
                  <a:pt x="405917" y="582955"/>
                </a:lnTo>
                <a:lnTo>
                  <a:pt x="439445" y="612889"/>
                </a:lnTo>
                <a:lnTo>
                  <a:pt x="475564" y="637717"/>
                </a:lnTo>
                <a:lnTo>
                  <a:pt x="514108" y="656463"/>
                </a:lnTo>
                <a:lnTo>
                  <a:pt x="554926" y="668083"/>
                </a:lnTo>
                <a:lnTo>
                  <a:pt x="597877" y="671614"/>
                </a:lnTo>
                <a:lnTo>
                  <a:pt x="642785" y="666026"/>
                </a:lnTo>
                <a:lnTo>
                  <a:pt x="700620" y="921600"/>
                </a:lnTo>
                <a:lnTo>
                  <a:pt x="669213" y="867791"/>
                </a:lnTo>
                <a:lnTo>
                  <a:pt x="638390" y="828128"/>
                </a:lnTo>
                <a:lnTo>
                  <a:pt x="603224" y="791489"/>
                </a:lnTo>
                <a:lnTo>
                  <a:pt x="564400" y="758469"/>
                </a:lnTo>
                <a:lnTo>
                  <a:pt x="522592" y="729653"/>
                </a:lnTo>
                <a:lnTo>
                  <a:pt x="478485" y="705637"/>
                </a:lnTo>
                <a:lnTo>
                  <a:pt x="432765" y="687031"/>
                </a:lnTo>
                <a:lnTo>
                  <a:pt x="386092" y="674408"/>
                </a:lnTo>
                <a:lnTo>
                  <a:pt x="339166" y="668388"/>
                </a:lnTo>
                <a:lnTo>
                  <a:pt x="353961" y="707885"/>
                </a:lnTo>
                <a:lnTo>
                  <a:pt x="372249" y="748296"/>
                </a:lnTo>
                <a:lnTo>
                  <a:pt x="393903" y="788606"/>
                </a:lnTo>
                <a:lnTo>
                  <a:pt x="418757" y="827824"/>
                </a:lnTo>
                <a:lnTo>
                  <a:pt x="446646" y="864958"/>
                </a:lnTo>
                <a:lnTo>
                  <a:pt x="477443" y="898994"/>
                </a:lnTo>
                <a:lnTo>
                  <a:pt x="510971" y="928928"/>
                </a:lnTo>
                <a:lnTo>
                  <a:pt x="547077" y="953757"/>
                </a:lnTo>
                <a:lnTo>
                  <a:pt x="585622" y="972502"/>
                </a:lnTo>
                <a:lnTo>
                  <a:pt x="626452" y="984123"/>
                </a:lnTo>
                <a:lnTo>
                  <a:pt x="669391" y="987653"/>
                </a:lnTo>
                <a:lnTo>
                  <a:pt x="714311" y="982078"/>
                </a:lnTo>
                <a:lnTo>
                  <a:pt x="759752" y="1182890"/>
                </a:lnTo>
                <a:lnTo>
                  <a:pt x="759752" y="1105738"/>
                </a:lnTo>
                <a:lnTo>
                  <a:pt x="730580" y="976858"/>
                </a:lnTo>
                <a:lnTo>
                  <a:pt x="772934" y="963485"/>
                </a:lnTo>
                <a:lnTo>
                  <a:pt x="810818" y="942149"/>
                </a:lnTo>
                <a:lnTo>
                  <a:pt x="843203" y="914273"/>
                </a:lnTo>
                <a:lnTo>
                  <a:pt x="870381" y="880821"/>
                </a:lnTo>
                <a:lnTo>
                  <a:pt x="892670" y="842810"/>
                </a:lnTo>
                <a:lnTo>
                  <a:pt x="910348" y="801217"/>
                </a:lnTo>
                <a:lnTo>
                  <a:pt x="923709" y="757034"/>
                </a:lnTo>
                <a:lnTo>
                  <a:pt x="933081" y="711238"/>
                </a:lnTo>
                <a:lnTo>
                  <a:pt x="938745" y="664845"/>
                </a:lnTo>
                <a:lnTo>
                  <a:pt x="940993" y="618832"/>
                </a:lnTo>
                <a:lnTo>
                  <a:pt x="940130" y="574179"/>
                </a:lnTo>
                <a:lnTo>
                  <a:pt x="936459" y="531888"/>
                </a:lnTo>
                <a:lnTo>
                  <a:pt x="894537" y="558533"/>
                </a:lnTo>
                <a:lnTo>
                  <a:pt x="855853" y="590715"/>
                </a:lnTo>
                <a:lnTo>
                  <a:pt x="820877" y="627710"/>
                </a:lnTo>
                <a:lnTo>
                  <a:pt x="790067" y="668820"/>
                </a:lnTo>
                <a:lnTo>
                  <a:pt x="763917" y="713308"/>
                </a:lnTo>
                <a:lnTo>
                  <a:pt x="742899" y="760450"/>
                </a:lnTo>
                <a:lnTo>
                  <a:pt x="727468" y="809536"/>
                </a:lnTo>
                <a:lnTo>
                  <a:pt x="718108" y="859840"/>
                </a:lnTo>
                <a:lnTo>
                  <a:pt x="715340" y="909523"/>
                </a:lnTo>
                <a:lnTo>
                  <a:pt x="659345" y="662038"/>
                </a:lnTo>
                <a:lnTo>
                  <a:pt x="702475" y="649198"/>
                </a:lnTo>
                <a:lnTo>
                  <a:pt x="741045" y="628243"/>
                </a:lnTo>
                <a:lnTo>
                  <a:pt x="774001" y="600570"/>
                </a:lnTo>
                <a:lnTo>
                  <a:pt x="801687" y="567194"/>
                </a:lnTo>
                <a:lnTo>
                  <a:pt x="824369" y="529132"/>
                </a:lnTo>
                <a:lnTo>
                  <a:pt x="842378" y="487387"/>
                </a:lnTo>
                <a:lnTo>
                  <a:pt x="856005" y="442976"/>
                </a:lnTo>
                <a:lnTo>
                  <a:pt x="865568" y="396900"/>
                </a:lnTo>
                <a:lnTo>
                  <a:pt x="871347" y="350177"/>
                </a:lnTo>
                <a:lnTo>
                  <a:pt x="873671" y="303809"/>
                </a:lnTo>
                <a:lnTo>
                  <a:pt x="872845" y="258826"/>
                </a:lnTo>
                <a:lnTo>
                  <a:pt x="869149" y="216217"/>
                </a:lnTo>
                <a:lnTo>
                  <a:pt x="826858" y="243497"/>
                </a:lnTo>
                <a:lnTo>
                  <a:pt x="787590" y="275488"/>
                </a:lnTo>
                <a:lnTo>
                  <a:pt x="751903" y="311645"/>
                </a:lnTo>
                <a:lnTo>
                  <a:pt x="720369" y="351459"/>
                </a:lnTo>
                <a:lnTo>
                  <a:pt x="693521" y="394398"/>
                </a:lnTo>
                <a:lnTo>
                  <a:pt x="671918" y="439915"/>
                </a:lnTo>
                <a:lnTo>
                  <a:pt x="656132" y="487502"/>
                </a:lnTo>
                <a:lnTo>
                  <a:pt x="646696" y="536613"/>
                </a:lnTo>
                <a:lnTo>
                  <a:pt x="644182" y="586727"/>
                </a:lnTo>
                <a:lnTo>
                  <a:pt x="645020" y="598741"/>
                </a:lnTo>
                <a:lnTo>
                  <a:pt x="611682" y="451446"/>
                </a:lnTo>
                <a:lnTo>
                  <a:pt x="639064" y="415429"/>
                </a:lnTo>
                <a:lnTo>
                  <a:pt x="657987" y="376415"/>
                </a:lnTo>
                <a:lnTo>
                  <a:pt x="668197" y="336308"/>
                </a:lnTo>
                <a:lnTo>
                  <a:pt x="670509" y="295554"/>
                </a:lnTo>
                <a:lnTo>
                  <a:pt x="669175" y="284086"/>
                </a:lnTo>
                <a:lnTo>
                  <a:pt x="919949" y="21717"/>
                </a:lnTo>
                <a:lnTo>
                  <a:pt x="1097051" y="804303"/>
                </a:lnTo>
                <a:lnTo>
                  <a:pt x="1097051" y="769708"/>
                </a:lnTo>
                <a:lnTo>
                  <a:pt x="943051" y="89230"/>
                </a:lnTo>
                <a:lnTo>
                  <a:pt x="995591" y="41833"/>
                </a:lnTo>
                <a:lnTo>
                  <a:pt x="996530" y="40995"/>
                </a:lnTo>
                <a:lnTo>
                  <a:pt x="1175677" y="832700"/>
                </a:lnTo>
                <a:lnTo>
                  <a:pt x="1175677" y="794715"/>
                </a:lnTo>
                <a:lnTo>
                  <a:pt x="1021168" y="111937"/>
                </a:lnTo>
                <a:lnTo>
                  <a:pt x="1074623" y="75298"/>
                </a:lnTo>
                <a:lnTo>
                  <a:pt x="1077010" y="73660"/>
                </a:lnTo>
                <a:lnTo>
                  <a:pt x="1256309" y="865962"/>
                </a:lnTo>
                <a:lnTo>
                  <a:pt x="1256309" y="828065"/>
                </a:lnTo>
                <a:lnTo>
                  <a:pt x="1082459" y="59817"/>
                </a:lnTo>
                <a:lnTo>
                  <a:pt x="1019187" y="103174"/>
                </a:lnTo>
                <a:lnTo>
                  <a:pt x="1001547" y="25209"/>
                </a:lnTo>
                <a:lnTo>
                  <a:pt x="940943" y="79883"/>
                </a:lnTo>
                <a:lnTo>
                  <a:pt x="927785" y="21717"/>
                </a:lnTo>
                <a:lnTo>
                  <a:pt x="923899" y="4559"/>
                </a:lnTo>
                <a:lnTo>
                  <a:pt x="918883" y="10604"/>
                </a:lnTo>
                <a:lnTo>
                  <a:pt x="667981" y="273824"/>
                </a:lnTo>
                <a:lnTo>
                  <a:pt x="665759" y="254596"/>
                </a:lnTo>
                <a:lnTo>
                  <a:pt x="654735" y="213880"/>
                </a:lnTo>
                <a:lnTo>
                  <a:pt x="638289" y="173875"/>
                </a:lnTo>
                <a:lnTo>
                  <a:pt x="617220" y="135013"/>
                </a:lnTo>
                <a:lnTo>
                  <a:pt x="592353" y="97739"/>
                </a:lnTo>
                <a:lnTo>
                  <a:pt x="564502" y="62522"/>
                </a:lnTo>
                <a:lnTo>
                  <a:pt x="534492" y="29781"/>
                </a:lnTo>
                <a:lnTo>
                  <a:pt x="503148" y="0"/>
                </a:lnTo>
                <a:lnTo>
                  <a:pt x="503478" y="1460"/>
                </a:lnTo>
                <a:lnTo>
                  <a:pt x="487210" y="41541"/>
                </a:lnTo>
                <a:lnTo>
                  <a:pt x="473443" y="83629"/>
                </a:lnTo>
                <a:lnTo>
                  <a:pt x="462711" y="126987"/>
                </a:lnTo>
                <a:lnTo>
                  <a:pt x="455587" y="170865"/>
                </a:lnTo>
                <a:lnTo>
                  <a:pt x="452615" y="214553"/>
                </a:lnTo>
                <a:lnTo>
                  <a:pt x="454355" y="257314"/>
                </a:lnTo>
                <a:lnTo>
                  <a:pt x="461352" y="298399"/>
                </a:lnTo>
                <a:lnTo>
                  <a:pt x="468198" y="319100"/>
                </a:lnTo>
                <a:lnTo>
                  <a:pt x="153733" y="197408"/>
                </a:lnTo>
                <a:lnTo>
                  <a:pt x="133375" y="189534"/>
                </a:lnTo>
                <a:lnTo>
                  <a:pt x="118605" y="182854"/>
                </a:lnTo>
                <a:lnTo>
                  <a:pt x="136499" y="261988"/>
                </a:lnTo>
                <a:lnTo>
                  <a:pt x="73050" y="243141"/>
                </a:lnTo>
                <a:lnTo>
                  <a:pt x="58140" y="238696"/>
                </a:lnTo>
                <a:lnTo>
                  <a:pt x="75780" y="316661"/>
                </a:lnTo>
                <a:lnTo>
                  <a:pt x="64668" y="314921"/>
                </a:lnTo>
                <a:lnTo>
                  <a:pt x="0" y="304774"/>
                </a:lnTo>
                <a:lnTo>
                  <a:pt x="183286" y="1114717"/>
                </a:lnTo>
                <a:lnTo>
                  <a:pt x="762673" y="1195832"/>
                </a:lnTo>
                <a:lnTo>
                  <a:pt x="764705" y="1204747"/>
                </a:lnTo>
                <a:lnTo>
                  <a:pt x="779957" y="1201293"/>
                </a:lnTo>
                <a:lnTo>
                  <a:pt x="777913" y="1192301"/>
                </a:lnTo>
                <a:lnTo>
                  <a:pt x="1265745" y="869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4129D530-10D2-43FC-8D22-D3EDBD7D4F97}"/>
              </a:ext>
            </a:extLst>
          </p:cNvPr>
          <p:cNvSpPr txBox="1"/>
          <p:nvPr/>
        </p:nvSpPr>
        <p:spPr>
          <a:xfrm>
            <a:off x="1141998" y="3989741"/>
            <a:ext cx="4816723" cy="379608"/>
          </a:xfrm>
          <a:prstGeom prst="rect">
            <a:avLst/>
          </a:prstGeom>
        </p:spPr>
        <p:txBody>
          <a:bodyPr vert="horz" wrap="square" lIns="0" tIns="8399" rIns="0" bIns="0" rtlCol="0">
            <a:spAutoFit/>
          </a:bodyPr>
          <a:lstStyle/>
          <a:p>
            <a:pPr marL="8399">
              <a:lnSpc>
                <a:spcPts val="1108"/>
              </a:lnSpc>
              <a:spcBef>
                <a:spcPts val="66"/>
              </a:spcBef>
              <a:spcAft>
                <a:spcPts val="600"/>
              </a:spcAft>
            </a:pPr>
            <a:r>
              <a:rPr lang="ru-RU" sz="1400" spc="23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167 чел. - ЛЬГОТЫ</a:t>
            </a:r>
            <a:endParaRPr sz="1400" dirty="0">
              <a:solidFill>
                <a:srgbClr val="26858B"/>
              </a:solidFill>
              <a:latin typeface="Arial Black" panose="020B0A04020102020204" pitchFamily="34" charset="0"/>
              <a:cs typeface="Trebuchet MS"/>
            </a:endParaRPr>
          </a:p>
          <a:p>
            <a:pPr marL="8399">
              <a:lnSpc>
                <a:spcPts val="1108"/>
              </a:lnSpc>
              <a:spcAft>
                <a:spcPts val="600"/>
              </a:spcAft>
            </a:pPr>
            <a:r>
              <a:rPr lang="ru-RU" sz="1400" spc="63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при проведении педагогической аттестации</a:t>
            </a:r>
            <a:endParaRPr sz="1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cs typeface="Microsoft Sans Serif"/>
            </a:endParaRPr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id="{001EBA4A-76DB-48A1-B792-2235751B6E3F}"/>
              </a:ext>
            </a:extLst>
          </p:cNvPr>
          <p:cNvSpPr/>
          <p:nvPr/>
        </p:nvSpPr>
        <p:spPr>
          <a:xfrm>
            <a:off x="5113129" y="4606293"/>
            <a:ext cx="803930" cy="860879"/>
          </a:xfrm>
          <a:custGeom>
            <a:avLst/>
            <a:gdLst/>
            <a:ahLst/>
            <a:cxnLst/>
            <a:rect l="l" t="t" r="r" b="b"/>
            <a:pathLst>
              <a:path w="1266190" h="1205230">
                <a:moveTo>
                  <a:pt x="1265745" y="869759"/>
                </a:moveTo>
                <a:lnTo>
                  <a:pt x="1256309" y="828065"/>
                </a:lnTo>
                <a:lnTo>
                  <a:pt x="1256309" y="865962"/>
                </a:lnTo>
                <a:lnTo>
                  <a:pt x="817600" y="1156068"/>
                </a:lnTo>
                <a:lnTo>
                  <a:pt x="1184948" y="835672"/>
                </a:lnTo>
                <a:lnTo>
                  <a:pt x="1175677" y="794715"/>
                </a:lnTo>
                <a:lnTo>
                  <a:pt x="1175677" y="832700"/>
                </a:lnTo>
                <a:lnTo>
                  <a:pt x="805662" y="1155369"/>
                </a:lnTo>
                <a:lnTo>
                  <a:pt x="1104252" y="808113"/>
                </a:lnTo>
                <a:lnTo>
                  <a:pt x="1105420" y="806678"/>
                </a:lnTo>
                <a:lnTo>
                  <a:pt x="1097051" y="769708"/>
                </a:lnTo>
                <a:lnTo>
                  <a:pt x="1097051" y="804303"/>
                </a:lnTo>
                <a:lnTo>
                  <a:pt x="776033" y="1177658"/>
                </a:lnTo>
                <a:lnTo>
                  <a:pt x="759752" y="1105738"/>
                </a:lnTo>
                <a:lnTo>
                  <a:pt x="759752" y="1182890"/>
                </a:lnTo>
                <a:lnTo>
                  <a:pt x="714565" y="1163370"/>
                </a:lnTo>
                <a:lnTo>
                  <a:pt x="714565" y="1172476"/>
                </a:lnTo>
                <a:lnTo>
                  <a:pt x="711098" y="1171511"/>
                </a:lnTo>
                <a:lnTo>
                  <a:pt x="711098" y="1180185"/>
                </a:lnTo>
                <a:lnTo>
                  <a:pt x="190182" y="1107224"/>
                </a:lnTo>
                <a:lnTo>
                  <a:pt x="10883" y="314921"/>
                </a:lnTo>
                <a:lnTo>
                  <a:pt x="77749" y="325412"/>
                </a:lnTo>
                <a:lnTo>
                  <a:pt x="241541" y="1049159"/>
                </a:lnTo>
                <a:lnTo>
                  <a:pt x="711098" y="1180185"/>
                </a:lnTo>
                <a:lnTo>
                  <a:pt x="711098" y="1171511"/>
                </a:lnTo>
                <a:lnTo>
                  <a:pt x="248627" y="1042492"/>
                </a:lnTo>
                <a:lnTo>
                  <a:pt x="69469" y="250786"/>
                </a:lnTo>
                <a:lnTo>
                  <a:pt x="138620" y="271322"/>
                </a:lnTo>
                <a:lnTo>
                  <a:pt x="302209" y="994206"/>
                </a:lnTo>
                <a:lnTo>
                  <a:pt x="714565" y="1172476"/>
                </a:lnTo>
                <a:lnTo>
                  <a:pt x="714565" y="1163370"/>
                </a:lnTo>
                <a:lnTo>
                  <a:pt x="309448" y="988263"/>
                </a:lnTo>
                <a:lnTo>
                  <a:pt x="130479" y="197408"/>
                </a:lnTo>
                <a:lnTo>
                  <a:pt x="471589" y="329349"/>
                </a:lnTo>
                <a:lnTo>
                  <a:pt x="474154" y="337083"/>
                </a:lnTo>
                <a:lnTo>
                  <a:pt x="493344" y="372630"/>
                </a:lnTo>
                <a:lnTo>
                  <a:pt x="519442" y="404317"/>
                </a:lnTo>
                <a:lnTo>
                  <a:pt x="553008" y="431380"/>
                </a:lnTo>
                <a:lnTo>
                  <a:pt x="594614" y="453123"/>
                </a:lnTo>
                <a:lnTo>
                  <a:pt x="628738" y="603923"/>
                </a:lnTo>
                <a:lnTo>
                  <a:pt x="628396" y="604608"/>
                </a:lnTo>
                <a:lnTo>
                  <a:pt x="620509" y="588327"/>
                </a:lnTo>
                <a:lnTo>
                  <a:pt x="594436" y="547090"/>
                </a:lnTo>
                <a:lnTo>
                  <a:pt x="563562" y="508292"/>
                </a:lnTo>
                <a:lnTo>
                  <a:pt x="528535" y="472465"/>
                </a:lnTo>
                <a:lnTo>
                  <a:pt x="490004" y="440220"/>
                </a:lnTo>
                <a:lnTo>
                  <a:pt x="448627" y="412089"/>
                </a:lnTo>
                <a:lnTo>
                  <a:pt x="405053" y="388670"/>
                </a:lnTo>
                <a:lnTo>
                  <a:pt x="359930" y="370522"/>
                </a:lnTo>
                <a:lnTo>
                  <a:pt x="313918" y="358228"/>
                </a:lnTo>
                <a:lnTo>
                  <a:pt x="267652" y="352336"/>
                </a:lnTo>
                <a:lnTo>
                  <a:pt x="282435" y="391833"/>
                </a:lnTo>
                <a:lnTo>
                  <a:pt x="300736" y="432244"/>
                </a:lnTo>
                <a:lnTo>
                  <a:pt x="322389" y="472554"/>
                </a:lnTo>
                <a:lnTo>
                  <a:pt x="347230" y="511784"/>
                </a:lnTo>
                <a:lnTo>
                  <a:pt x="375132" y="548919"/>
                </a:lnTo>
                <a:lnTo>
                  <a:pt x="405917" y="582955"/>
                </a:lnTo>
                <a:lnTo>
                  <a:pt x="439445" y="612889"/>
                </a:lnTo>
                <a:lnTo>
                  <a:pt x="475564" y="637717"/>
                </a:lnTo>
                <a:lnTo>
                  <a:pt x="514108" y="656463"/>
                </a:lnTo>
                <a:lnTo>
                  <a:pt x="554926" y="668083"/>
                </a:lnTo>
                <a:lnTo>
                  <a:pt x="597877" y="671614"/>
                </a:lnTo>
                <a:lnTo>
                  <a:pt x="642785" y="666026"/>
                </a:lnTo>
                <a:lnTo>
                  <a:pt x="700620" y="921600"/>
                </a:lnTo>
                <a:lnTo>
                  <a:pt x="669213" y="867791"/>
                </a:lnTo>
                <a:lnTo>
                  <a:pt x="638390" y="828128"/>
                </a:lnTo>
                <a:lnTo>
                  <a:pt x="603224" y="791489"/>
                </a:lnTo>
                <a:lnTo>
                  <a:pt x="564400" y="758469"/>
                </a:lnTo>
                <a:lnTo>
                  <a:pt x="522592" y="729653"/>
                </a:lnTo>
                <a:lnTo>
                  <a:pt x="478485" y="705637"/>
                </a:lnTo>
                <a:lnTo>
                  <a:pt x="432765" y="687031"/>
                </a:lnTo>
                <a:lnTo>
                  <a:pt x="386092" y="674408"/>
                </a:lnTo>
                <a:lnTo>
                  <a:pt x="339166" y="668388"/>
                </a:lnTo>
                <a:lnTo>
                  <a:pt x="353961" y="707885"/>
                </a:lnTo>
                <a:lnTo>
                  <a:pt x="372249" y="748296"/>
                </a:lnTo>
                <a:lnTo>
                  <a:pt x="393903" y="788606"/>
                </a:lnTo>
                <a:lnTo>
                  <a:pt x="418757" y="827824"/>
                </a:lnTo>
                <a:lnTo>
                  <a:pt x="446646" y="864958"/>
                </a:lnTo>
                <a:lnTo>
                  <a:pt x="477443" y="898994"/>
                </a:lnTo>
                <a:lnTo>
                  <a:pt x="510971" y="928928"/>
                </a:lnTo>
                <a:lnTo>
                  <a:pt x="547077" y="953757"/>
                </a:lnTo>
                <a:lnTo>
                  <a:pt x="585622" y="972502"/>
                </a:lnTo>
                <a:lnTo>
                  <a:pt x="626452" y="984123"/>
                </a:lnTo>
                <a:lnTo>
                  <a:pt x="669391" y="987653"/>
                </a:lnTo>
                <a:lnTo>
                  <a:pt x="714311" y="982078"/>
                </a:lnTo>
                <a:lnTo>
                  <a:pt x="759752" y="1182890"/>
                </a:lnTo>
                <a:lnTo>
                  <a:pt x="759752" y="1105738"/>
                </a:lnTo>
                <a:lnTo>
                  <a:pt x="730580" y="976858"/>
                </a:lnTo>
                <a:lnTo>
                  <a:pt x="772934" y="963485"/>
                </a:lnTo>
                <a:lnTo>
                  <a:pt x="810818" y="942149"/>
                </a:lnTo>
                <a:lnTo>
                  <a:pt x="843203" y="914273"/>
                </a:lnTo>
                <a:lnTo>
                  <a:pt x="870381" y="880821"/>
                </a:lnTo>
                <a:lnTo>
                  <a:pt x="892670" y="842810"/>
                </a:lnTo>
                <a:lnTo>
                  <a:pt x="910348" y="801217"/>
                </a:lnTo>
                <a:lnTo>
                  <a:pt x="923709" y="757034"/>
                </a:lnTo>
                <a:lnTo>
                  <a:pt x="933081" y="711238"/>
                </a:lnTo>
                <a:lnTo>
                  <a:pt x="938745" y="664845"/>
                </a:lnTo>
                <a:lnTo>
                  <a:pt x="940993" y="618832"/>
                </a:lnTo>
                <a:lnTo>
                  <a:pt x="940130" y="574179"/>
                </a:lnTo>
                <a:lnTo>
                  <a:pt x="936459" y="531888"/>
                </a:lnTo>
                <a:lnTo>
                  <a:pt x="894537" y="558533"/>
                </a:lnTo>
                <a:lnTo>
                  <a:pt x="855853" y="590715"/>
                </a:lnTo>
                <a:lnTo>
                  <a:pt x="820877" y="627710"/>
                </a:lnTo>
                <a:lnTo>
                  <a:pt x="790067" y="668820"/>
                </a:lnTo>
                <a:lnTo>
                  <a:pt x="763917" y="713308"/>
                </a:lnTo>
                <a:lnTo>
                  <a:pt x="742899" y="760450"/>
                </a:lnTo>
                <a:lnTo>
                  <a:pt x="727468" y="809536"/>
                </a:lnTo>
                <a:lnTo>
                  <a:pt x="718108" y="859840"/>
                </a:lnTo>
                <a:lnTo>
                  <a:pt x="715340" y="909523"/>
                </a:lnTo>
                <a:lnTo>
                  <a:pt x="659345" y="662038"/>
                </a:lnTo>
                <a:lnTo>
                  <a:pt x="702475" y="649198"/>
                </a:lnTo>
                <a:lnTo>
                  <a:pt x="741045" y="628243"/>
                </a:lnTo>
                <a:lnTo>
                  <a:pt x="774001" y="600570"/>
                </a:lnTo>
                <a:lnTo>
                  <a:pt x="801687" y="567194"/>
                </a:lnTo>
                <a:lnTo>
                  <a:pt x="824369" y="529132"/>
                </a:lnTo>
                <a:lnTo>
                  <a:pt x="842378" y="487387"/>
                </a:lnTo>
                <a:lnTo>
                  <a:pt x="856005" y="442976"/>
                </a:lnTo>
                <a:lnTo>
                  <a:pt x="865568" y="396900"/>
                </a:lnTo>
                <a:lnTo>
                  <a:pt x="871347" y="350177"/>
                </a:lnTo>
                <a:lnTo>
                  <a:pt x="873671" y="303809"/>
                </a:lnTo>
                <a:lnTo>
                  <a:pt x="872845" y="258826"/>
                </a:lnTo>
                <a:lnTo>
                  <a:pt x="869149" y="216217"/>
                </a:lnTo>
                <a:lnTo>
                  <a:pt x="826858" y="243497"/>
                </a:lnTo>
                <a:lnTo>
                  <a:pt x="787590" y="275488"/>
                </a:lnTo>
                <a:lnTo>
                  <a:pt x="751903" y="311645"/>
                </a:lnTo>
                <a:lnTo>
                  <a:pt x="720369" y="351459"/>
                </a:lnTo>
                <a:lnTo>
                  <a:pt x="693521" y="394398"/>
                </a:lnTo>
                <a:lnTo>
                  <a:pt x="671918" y="439915"/>
                </a:lnTo>
                <a:lnTo>
                  <a:pt x="656132" y="487502"/>
                </a:lnTo>
                <a:lnTo>
                  <a:pt x="646696" y="536613"/>
                </a:lnTo>
                <a:lnTo>
                  <a:pt x="644182" y="586727"/>
                </a:lnTo>
                <a:lnTo>
                  <a:pt x="645020" y="598741"/>
                </a:lnTo>
                <a:lnTo>
                  <a:pt x="611682" y="451446"/>
                </a:lnTo>
                <a:lnTo>
                  <a:pt x="639064" y="415429"/>
                </a:lnTo>
                <a:lnTo>
                  <a:pt x="657987" y="376415"/>
                </a:lnTo>
                <a:lnTo>
                  <a:pt x="668197" y="336308"/>
                </a:lnTo>
                <a:lnTo>
                  <a:pt x="670509" y="295554"/>
                </a:lnTo>
                <a:lnTo>
                  <a:pt x="669175" y="284086"/>
                </a:lnTo>
                <a:lnTo>
                  <a:pt x="919949" y="21717"/>
                </a:lnTo>
                <a:lnTo>
                  <a:pt x="1097051" y="804303"/>
                </a:lnTo>
                <a:lnTo>
                  <a:pt x="1097051" y="769708"/>
                </a:lnTo>
                <a:lnTo>
                  <a:pt x="943051" y="89230"/>
                </a:lnTo>
                <a:lnTo>
                  <a:pt x="995591" y="41833"/>
                </a:lnTo>
                <a:lnTo>
                  <a:pt x="996530" y="40995"/>
                </a:lnTo>
                <a:lnTo>
                  <a:pt x="1175677" y="832700"/>
                </a:lnTo>
                <a:lnTo>
                  <a:pt x="1175677" y="794715"/>
                </a:lnTo>
                <a:lnTo>
                  <a:pt x="1021168" y="111937"/>
                </a:lnTo>
                <a:lnTo>
                  <a:pt x="1074623" y="75298"/>
                </a:lnTo>
                <a:lnTo>
                  <a:pt x="1077010" y="73660"/>
                </a:lnTo>
                <a:lnTo>
                  <a:pt x="1256309" y="865962"/>
                </a:lnTo>
                <a:lnTo>
                  <a:pt x="1256309" y="828065"/>
                </a:lnTo>
                <a:lnTo>
                  <a:pt x="1082459" y="59817"/>
                </a:lnTo>
                <a:lnTo>
                  <a:pt x="1019187" y="103174"/>
                </a:lnTo>
                <a:lnTo>
                  <a:pt x="1001547" y="25209"/>
                </a:lnTo>
                <a:lnTo>
                  <a:pt x="940943" y="79883"/>
                </a:lnTo>
                <a:lnTo>
                  <a:pt x="927785" y="21717"/>
                </a:lnTo>
                <a:lnTo>
                  <a:pt x="923899" y="4559"/>
                </a:lnTo>
                <a:lnTo>
                  <a:pt x="918883" y="10604"/>
                </a:lnTo>
                <a:lnTo>
                  <a:pt x="667981" y="273824"/>
                </a:lnTo>
                <a:lnTo>
                  <a:pt x="665759" y="254596"/>
                </a:lnTo>
                <a:lnTo>
                  <a:pt x="654735" y="213880"/>
                </a:lnTo>
                <a:lnTo>
                  <a:pt x="638289" y="173875"/>
                </a:lnTo>
                <a:lnTo>
                  <a:pt x="617220" y="135013"/>
                </a:lnTo>
                <a:lnTo>
                  <a:pt x="592353" y="97739"/>
                </a:lnTo>
                <a:lnTo>
                  <a:pt x="564502" y="62522"/>
                </a:lnTo>
                <a:lnTo>
                  <a:pt x="534492" y="29781"/>
                </a:lnTo>
                <a:lnTo>
                  <a:pt x="503148" y="0"/>
                </a:lnTo>
                <a:lnTo>
                  <a:pt x="503478" y="1460"/>
                </a:lnTo>
                <a:lnTo>
                  <a:pt x="487210" y="41541"/>
                </a:lnTo>
                <a:lnTo>
                  <a:pt x="473443" y="83629"/>
                </a:lnTo>
                <a:lnTo>
                  <a:pt x="462711" y="126987"/>
                </a:lnTo>
                <a:lnTo>
                  <a:pt x="455587" y="170865"/>
                </a:lnTo>
                <a:lnTo>
                  <a:pt x="452615" y="214553"/>
                </a:lnTo>
                <a:lnTo>
                  <a:pt x="454355" y="257314"/>
                </a:lnTo>
                <a:lnTo>
                  <a:pt x="461352" y="298399"/>
                </a:lnTo>
                <a:lnTo>
                  <a:pt x="468198" y="319100"/>
                </a:lnTo>
                <a:lnTo>
                  <a:pt x="153733" y="197408"/>
                </a:lnTo>
                <a:lnTo>
                  <a:pt x="133375" y="189534"/>
                </a:lnTo>
                <a:lnTo>
                  <a:pt x="118605" y="182854"/>
                </a:lnTo>
                <a:lnTo>
                  <a:pt x="136499" y="261988"/>
                </a:lnTo>
                <a:lnTo>
                  <a:pt x="73050" y="243141"/>
                </a:lnTo>
                <a:lnTo>
                  <a:pt x="58140" y="238696"/>
                </a:lnTo>
                <a:lnTo>
                  <a:pt x="75780" y="316661"/>
                </a:lnTo>
                <a:lnTo>
                  <a:pt x="64668" y="314921"/>
                </a:lnTo>
                <a:lnTo>
                  <a:pt x="0" y="304774"/>
                </a:lnTo>
                <a:lnTo>
                  <a:pt x="183286" y="1114717"/>
                </a:lnTo>
                <a:lnTo>
                  <a:pt x="762673" y="1195832"/>
                </a:lnTo>
                <a:lnTo>
                  <a:pt x="764705" y="1204747"/>
                </a:lnTo>
                <a:lnTo>
                  <a:pt x="779957" y="1201293"/>
                </a:lnTo>
                <a:lnTo>
                  <a:pt x="777913" y="1192301"/>
                </a:lnTo>
                <a:lnTo>
                  <a:pt x="1265745" y="869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D61284F2-85A0-466E-8DF4-E6D06944939D}"/>
              </a:ext>
            </a:extLst>
          </p:cNvPr>
          <p:cNvSpPr txBox="1"/>
          <p:nvPr/>
        </p:nvSpPr>
        <p:spPr>
          <a:xfrm>
            <a:off x="1134250" y="4839769"/>
            <a:ext cx="4452340" cy="379608"/>
          </a:xfrm>
          <a:prstGeom prst="rect">
            <a:avLst/>
          </a:prstGeom>
        </p:spPr>
        <p:txBody>
          <a:bodyPr vert="horz" wrap="square" lIns="0" tIns="8399" rIns="0" bIns="0" rtlCol="0">
            <a:spAutoFit/>
          </a:bodyPr>
          <a:lstStyle/>
          <a:p>
            <a:pPr marL="8399">
              <a:lnSpc>
                <a:spcPts val="1108"/>
              </a:lnSpc>
              <a:spcBef>
                <a:spcPts val="66"/>
              </a:spcBef>
              <a:spcAft>
                <a:spcPts val="600"/>
              </a:spcAft>
            </a:pPr>
            <a:r>
              <a:rPr lang="ru-RU" sz="1400" b="1" spc="23" dirty="0">
                <a:solidFill>
                  <a:srgbClr val="26858B"/>
                </a:solidFill>
                <a:latin typeface="Arial Black" panose="020B0A04020102020204" pitchFamily="34" charset="0"/>
                <a:cs typeface="Trebuchet MS"/>
              </a:rPr>
              <a:t>24 чел. – ЕДИНОВРЕМЕННАЯ ВЫПЛАТА </a:t>
            </a:r>
            <a:endParaRPr sz="1400" dirty="0">
              <a:solidFill>
                <a:srgbClr val="26858B"/>
              </a:solidFill>
              <a:latin typeface="Arial Black" panose="020B0A04020102020204" pitchFamily="34" charset="0"/>
              <a:cs typeface="Trebuchet MS"/>
            </a:endParaRPr>
          </a:p>
          <a:p>
            <a:pPr marL="8399">
              <a:lnSpc>
                <a:spcPts val="1108"/>
              </a:lnSpc>
              <a:spcAft>
                <a:spcPts val="600"/>
              </a:spcAft>
            </a:pPr>
            <a:r>
              <a:rPr lang="ru-RU" sz="1400" spc="63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Microsoft Sans Serif"/>
              </a:rPr>
              <a:t>при увольнении на пенсию</a:t>
            </a:r>
            <a:endParaRPr sz="1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cs typeface="Microsoft Sans Serif"/>
            </a:endParaRPr>
          </a:p>
        </p:txBody>
      </p:sp>
      <p:pic>
        <p:nvPicPr>
          <p:cNvPr id="16386" name="Picture 2" descr="Picture background">
            <a:extLst>
              <a:ext uri="{FF2B5EF4-FFF2-40B4-BE49-F238E27FC236}">
                <a16:creationId xmlns:a16="http://schemas.microsoft.com/office/drawing/2014/main" id="{D1001271-8F83-401F-B113-029B668F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784" y="2281441"/>
            <a:ext cx="409350" cy="53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icture background">
            <a:extLst>
              <a:ext uri="{FF2B5EF4-FFF2-40B4-BE49-F238E27FC236}">
                <a16:creationId xmlns:a16="http://schemas.microsoft.com/office/drawing/2014/main" id="{6A6DA636-E514-4A4C-8017-143C912B4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2311" y="3131931"/>
            <a:ext cx="500803" cy="5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Picture background">
            <a:extLst>
              <a:ext uri="{FF2B5EF4-FFF2-40B4-BE49-F238E27FC236}">
                <a16:creationId xmlns:a16="http://schemas.microsoft.com/office/drawing/2014/main" id="{0E960DBA-DE63-4787-A14A-6535338E2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722" y="3865286"/>
            <a:ext cx="652564" cy="5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Picture background">
            <a:extLst>
              <a:ext uri="{FF2B5EF4-FFF2-40B4-BE49-F238E27FC236}">
                <a16:creationId xmlns:a16="http://schemas.microsoft.com/office/drawing/2014/main" id="{77D1D36E-7E79-445B-967A-DF5B53CE3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322" y="1418789"/>
            <a:ext cx="528812" cy="5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8D9300A-472E-46B2-8B2B-AD80F4E92F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63" y="4815869"/>
            <a:ext cx="429478" cy="430432"/>
          </a:xfrm>
          <a:prstGeom prst="rect">
            <a:avLst/>
          </a:prstGeom>
        </p:spPr>
      </p:pic>
      <p:graphicFrame>
        <p:nvGraphicFramePr>
          <p:cNvPr id="41" name="Объект 40">
            <a:extLst>
              <a:ext uri="{FF2B5EF4-FFF2-40B4-BE49-F238E27FC236}">
                <a16:creationId xmlns:a16="http://schemas.microsoft.com/office/drawing/2014/main" id="{EF786471-72B6-46EF-B69E-72CAACC363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884366"/>
              </p:ext>
            </p:extLst>
          </p:nvPr>
        </p:nvGraphicFramePr>
        <p:xfrm>
          <a:off x="7581111" y="2003167"/>
          <a:ext cx="3993347" cy="2575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2" name="CorelDRAW" r:id="rId9" imgW="6352711" imgH="4097245" progId="CorelDraw.Graphic.19">
                  <p:embed/>
                </p:oleObj>
              </mc:Choice>
              <mc:Fallback>
                <p:oleObj name="CorelDRAW" r:id="rId9" imgW="6352711" imgH="4097245" progId="CorelDraw.Graphic.19">
                  <p:embed/>
                  <p:pic>
                    <p:nvPicPr>
                      <p:cNvPr id="25" name="Объект 2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81111" y="2003167"/>
                        <a:ext cx="3993347" cy="2575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353730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588666C-00FA-435D-8836-588498740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164143" y="5920759"/>
            <a:ext cx="12372006" cy="93886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4A9CB8D-68B6-46F7-B5B8-454D2EB4E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96165" y="-5361"/>
            <a:ext cx="12372007" cy="938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06973" y="1569603"/>
            <a:ext cx="4551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Адресную помощь из республиканского профсоюзного фонда социальной защиты получили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26858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13 членов профсоюза  на с</a:t>
            </a:r>
            <a:r>
              <a:rPr lang="ru-RU" b="1" dirty="0">
                <a:solidFill>
                  <a:srgbClr val="26858B"/>
                </a:solidFill>
                <a:latin typeface="Arial Black" panose="020B0A040201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умму 280 тысяч рублей</a:t>
            </a:r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967488"/>
              </p:ext>
            </p:extLst>
          </p:nvPr>
        </p:nvGraphicFramePr>
        <p:xfrm>
          <a:off x="3040765" y="1716343"/>
          <a:ext cx="688270" cy="450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3" name="CorelDRAW" r:id="rId4" imgW="915804" imgH="599665" progId="CorelDraw.Graphic.19">
                  <p:embed/>
                </p:oleObj>
              </mc:Choice>
              <mc:Fallback>
                <p:oleObj name="CorelDRAW" r:id="rId4" imgW="915804" imgH="599665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0765" y="1716343"/>
                        <a:ext cx="688270" cy="450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F5D581D-ADFE-4B1D-9669-BDC40A320149}"/>
              </a:ext>
            </a:extLst>
          </p:cNvPr>
          <p:cNvSpPr txBox="1"/>
          <p:nvPr/>
        </p:nvSpPr>
        <p:spPr>
          <a:xfrm>
            <a:off x="0" y="6150569"/>
            <a:ext cx="38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Зеленодольск/27 января 2026 года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09043-9895-449B-8A60-61DFCD622A34}"/>
              </a:ext>
            </a:extLst>
          </p:cNvPr>
          <p:cNvSpPr txBox="1"/>
          <p:nvPr/>
        </p:nvSpPr>
        <p:spPr>
          <a:xfrm>
            <a:off x="4546730" y="2950078"/>
            <a:ext cx="472125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Адресную помощь из территориального профсоюзного фонда социальной защиты получили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26858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68 членов профсоюза  на с</a:t>
            </a:r>
            <a:r>
              <a:rPr lang="ru-RU" sz="2000" b="1" dirty="0">
                <a:solidFill>
                  <a:srgbClr val="26858B"/>
                </a:solidFill>
                <a:latin typeface="Arial Black" panose="020B0A040201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умму 314 тысяч рублей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07770805-6CDD-4E8E-8E6D-EC1B8602E6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389258"/>
              </p:ext>
            </p:extLst>
          </p:nvPr>
        </p:nvGraphicFramePr>
        <p:xfrm>
          <a:off x="3040765" y="3201684"/>
          <a:ext cx="688270" cy="450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4" name="CorelDRAW" r:id="rId4" imgW="915804" imgH="599665" progId="CorelDraw.Graphic.19">
                  <p:embed/>
                </p:oleObj>
              </mc:Choice>
              <mc:Fallback>
                <p:oleObj name="CorelDRAW" r:id="rId4" imgW="915804" imgH="599665" progId="CorelDraw.Graphic.19">
                  <p:embed/>
                  <p:pic>
                    <p:nvPicPr>
                      <p:cNvPr id="18" name="Объект 1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0765" y="3201684"/>
                        <a:ext cx="688270" cy="450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840654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2EE814A-3B00-4691-8429-224E13B0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F279-37AF-48AD-8C19-05C731844A2F}" type="slidenum">
              <a:rPr lang="ru-RU" smtClean="0"/>
              <a:t>13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FC8755-7F84-4F49-B219-686C7FC18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05" y="629944"/>
            <a:ext cx="2483129" cy="526568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BAEFAA-2975-49E0-AAC6-EF264CBEA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07" y="1066549"/>
            <a:ext cx="2730495" cy="192339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692478-F2CD-435B-9839-4E9C5737A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74" y="2833001"/>
            <a:ext cx="2360528" cy="303749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7D2F82-34EF-4C3E-A42E-2BD0068E2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46" y="3213256"/>
            <a:ext cx="2860209" cy="26380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5AC93-BAD5-473F-B74A-080460116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-164143" y="5920759"/>
            <a:ext cx="12372006" cy="9388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8F400F-EB8E-4EB1-A2DF-3E021F2365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90004" y="-58161"/>
            <a:ext cx="12372007" cy="9388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DB53A2-9B1F-49B8-B549-8BBCE2E27E7D}"/>
              </a:ext>
            </a:extLst>
          </p:cNvPr>
          <p:cNvSpPr txBox="1"/>
          <p:nvPr/>
        </p:nvSpPr>
        <p:spPr>
          <a:xfrm>
            <a:off x="0" y="6150569"/>
            <a:ext cx="38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Зеленодольск/27 января 2026 года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D19ECB-CAE9-413E-BE27-FC14A4AE3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76" y="1126058"/>
            <a:ext cx="1001245" cy="14279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309FBF-D10D-4574-8D52-B4FDCE26260A}"/>
              </a:ext>
            </a:extLst>
          </p:cNvPr>
          <p:cNvSpPr txBox="1"/>
          <p:nvPr/>
        </p:nvSpPr>
        <p:spPr>
          <a:xfrm>
            <a:off x="912007" y="383335"/>
            <a:ext cx="367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6858B"/>
                </a:solidFill>
                <a:latin typeface="Arial Black" panose="020B0A04020102020204" pitchFamily="34" charset="0"/>
              </a:rPr>
              <a:t>О НАС В СМИ</a:t>
            </a:r>
          </a:p>
        </p:txBody>
      </p:sp>
    </p:spTree>
    <p:extLst>
      <p:ext uri="{BB962C8B-B14F-4D97-AF65-F5344CB8AC3E}">
        <p14:creationId xmlns:p14="http://schemas.microsoft.com/office/powerpoint/2010/main" val="189861874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588666C-00FA-435D-8836-588498740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-180006" y="5919135"/>
            <a:ext cx="12372006" cy="93886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4A9CB8D-68B6-46F7-B5B8-454D2EB4E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96165" y="-5361"/>
            <a:ext cx="12372007" cy="938865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3F730C8-65B1-40CD-B72B-B228A02825A5}"/>
              </a:ext>
            </a:extLst>
          </p:cNvPr>
          <p:cNvSpPr/>
          <p:nvPr/>
        </p:nvSpPr>
        <p:spPr>
          <a:xfrm>
            <a:off x="169452" y="321867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268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ПРИЧИНЫ ОБРАЩЕНИЯ В СУД</a:t>
            </a:r>
            <a:endParaRPr lang="ru-RU" sz="2800" b="1" dirty="0">
              <a:solidFill>
                <a:srgbClr val="2685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3409" y="4505053"/>
            <a:ext cx="5231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 Black" panose="020B0A04020102020204" pitchFamily="34" charset="0"/>
                <a:cs typeface="Arial" panose="020B0604020202020204" pitchFamily="34" charset="0"/>
              </a:rPr>
              <a:t>НЕСООТВЕТСТВИЕ НАИМЕНОВАНИЯ </a:t>
            </a:r>
          </a:p>
          <a:p>
            <a:pPr algn="ctr"/>
            <a:r>
              <a:rPr lang="ru-RU" sz="1200" dirty="0">
                <a:latin typeface="Arial Black" panose="020B0A04020102020204" pitchFamily="34" charset="0"/>
                <a:cs typeface="Arial" panose="020B0604020202020204" pitchFamily="34" charset="0"/>
              </a:rPr>
              <a:t> ОБРАЗОВАТЕЛЬНОЙ ОРГАНИЗАЦИИ СПИСКУ, УТВЕРЖДЕННОМУ ПОСТАНОВЛЕНИЕМ ПРАВИТЕЛЬСТВА РФ ОТ 29.10.2002 г. №781</a:t>
            </a:r>
            <a:endParaRPr lang="ru-RU" sz="1200" dirty="0">
              <a:latin typeface="Arial Black" panose="020B0A040201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7413" y="2599392"/>
            <a:ext cx="4704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 Black" panose="020B0A04020102020204" pitchFamily="34" charset="0"/>
                <a:cs typeface="Arial" panose="020B0604020202020204" pitchFamily="34" charset="0"/>
              </a:rPr>
              <a:t>ИСКЛЮЧЕНИЕ ИЗ СПЕЦИАЛЬНОГО СТАЖА </a:t>
            </a:r>
          </a:p>
          <a:p>
            <a:pPr algn="ctr"/>
            <a:r>
              <a:rPr lang="ru-RU" sz="1200" dirty="0">
                <a:latin typeface="Arial Black" panose="020B0A04020102020204" pitchFamily="34" charset="0"/>
                <a:cs typeface="Arial" panose="020B0604020202020204" pitchFamily="34" charset="0"/>
              </a:rPr>
              <a:t>ПЕРИОДА НАХОЖДЕНИЯ В  УЧЕБНОМ ОТПУСКЕ, КОМАНДИРОВКЕ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7CE18F-D316-48C3-9EAD-B03ADECD1AB2}"/>
              </a:ext>
            </a:extLst>
          </p:cNvPr>
          <p:cNvSpPr txBox="1"/>
          <p:nvPr/>
        </p:nvSpPr>
        <p:spPr>
          <a:xfrm>
            <a:off x="0" y="6150569"/>
            <a:ext cx="38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Зеленодольск/27 января 2026 года</a:t>
            </a:r>
          </a:p>
        </p:txBody>
      </p:sp>
      <p:pic>
        <p:nvPicPr>
          <p:cNvPr id="10463" name="Picture 223">
            <a:extLst>
              <a:ext uri="{FF2B5EF4-FFF2-40B4-BE49-F238E27FC236}">
                <a16:creationId xmlns:a16="http://schemas.microsoft.com/office/drawing/2014/main" id="{C8346E18-FC0C-4BF0-8483-FCBCD8261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826" y="1680741"/>
            <a:ext cx="905933" cy="90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E55B7A-0BD8-4E7F-A260-0388B7D47881}"/>
              </a:ext>
            </a:extLst>
          </p:cNvPr>
          <p:cNvSpPr txBox="1"/>
          <p:nvPr/>
        </p:nvSpPr>
        <p:spPr>
          <a:xfrm>
            <a:off x="6064154" y="2580050"/>
            <a:ext cx="5921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 Black" panose="020B0A04020102020204" pitchFamily="34" charset="0"/>
                <a:cs typeface="Arial" panose="020B0604020202020204" pitchFamily="34" charset="0"/>
              </a:rPr>
              <a:t>ИСКЛЮЧЕНИЕ ИЗ СПЕЦИАЛЬНОГО СТАЖА</a:t>
            </a:r>
          </a:p>
          <a:p>
            <a:pPr algn="ctr"/>
            <a:r>
              <a:rPr lang="ru-RU" sz="1200" dirty="0">
                <a:latin typeface="Arial Black" panose="020B0A04020102020204" pitchFamily="34" charset="0"/>
                <a:cs typeface="Arial" panose="020B0604020202020204" pitchFamily="34" charset="0"/>
              </a:rPr>
              <a:t> ДНЕЙ НАЦИОНАЛЬНЫХ ПРАЗДНИКОВ </a:t>
            </a:r>
          </a:p>
          <a:p>
            <a:pPr algn="ctr"/>
            <a:r>
              <a:rPr lang="ru-RU" sz="1200" dirty="0">
                <a:latin typeface="Arial Black" panose="020B0A04020102020204" pitchFamily="34" charset="0"/>
                <a:cs typeface="Arial" panose="020B0604020202020204" pitchFamily="34" charset="0"/>
              </a:rPr>
              <a:t>РЕСПУБЛИКИ ТАТАСТАН</a:t>
            </a:r>
          </a:p>
        </p:txBody>
      </p:sp>
      <p:pic>
        <p:nvPicPr>
          <p:cNvPr id="15" name="Picture 223">
            <a:extLst>
              <a:ext uri="{FF2B5EF4-FFF2-40B4-BE49-F238E27FC236}">
                <a16:creationId xmlns:a16="http://schemas.microsoft.com/office/drawing/2014/main" id="{16E7872C-3FB5-4D2F-A2D9-2C667958A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37" y="3533438"/>
            <a:ext cx="905933" cy="90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3">
            <a:extLst>
              <a:ext uri="{FF2B5EF4-FFF2-40B4-BE49-F238E27FC236}">
                <a16:creationId xmlns:a16="http://schemas.microsoft.com/office/drawing/2014/main" id="{AFF28FC3-FD25-4EA0-8858-FAE9DCE0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090" y="1706862"/>
            <a:ext cx="905933" cy="90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8897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588666C-00FA-435D-8836-588498740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180006" y="5919135"/>
            <a:ext cx="12372006" cy="93886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4A9CB8D-68B6-46F7-B5B8-454D2EB4E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96166" y="0"/>
            <a:ext cx="12372007" cy="938865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3F730C8-65B1-40CD-B72B-B228A02825A5}"/>
              </a:ext>
            </a:extLst>
          </p:cNvPr>
          <p:cNvSpPr/>
          <p:nvPr/>
        </p:nvSpPr>
        <p:spPr>
          <a:xfrm>
            <a:off x="264868" y="1022493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ВОПРОСЫ, КОТОРЫЕ БЫЛИ В ЦЕНТРЕ ВНИМАНИЯ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268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ПРАВОВОГО ИНСПЕКТОРА ТРУДА</a:t>
            </a:r>
          </a:p>
          <a:p>
            <a:pPr algn="ctr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0090" y="3196407"/>
            <a:ext cx="3244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Признание права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досрочную пенсию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педагога</a:t>
            </a:r>
            <a:endParaRPr lang="ru-RU" sz="1600" dirty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5689" y="3210709"/>
            <a:ext cx="5921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Правомерность назначения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единовременной выплаты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Указу Президента РФ</a:t>
            </a:r>
            <a:endParaRPr lang="ru-RU" sz="1600" dirty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7318" y="3210709"/>
            <a:ext cx="5921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Повышенная оплата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длительный отпуск педагогам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 работе в дошкольных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группах с детьми с ОВЗ</a:t>
            </a:r>
            <a:endParaRPr lang="ru-RU" sz="1600" dirty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graphicFrame>
        <p:nvGraphicFramePr>
          <p:cNvPr id="29" name="Объ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336443"/>
              </p:ext>
            </p:extLst>
          </p:nvPr>
        </p:nvGraphicFramePr>
        <p:xfrm>
          <a:off x="1998580" y="2480221"/>
          <a:ext cx="567152" cy="56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1" name="CorelDRAW" r:id="rId4" imgW="1767723" imgH="1769504" progId="CorelDraw.Graphic.19">
                  <p:embed/>
                </p:oleObj>
              </mc:Choice>
              <mc:Fallback>
                <p:oleObj name="CorelDRAW" r:id="rId4" imgW="1767723" imgH="1769504" progId="CorelDraw.Graphic.19">
                  <p:embed/>
                  <p:pic>
                    <p:nvPicPr>
                      <p:cNvPr id="29" name="Объект 2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98580" y="2480221"/>
                        <a:ext cx="567152" cy="56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/>
        </p:nvGraphicFramePr>
        <p:xfrm>
          <a:off x="5396052" y="2427612"/>
          <a:ext cx="567152" cy="56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2" name="CorelDRAW" r:id="rId6" imgW="1767723" imgH="1769504" progId="CorelDraw.Graphic.19">
                  <p:embed/>
                </p:oleObj>
              </mc:Choice>
              <mc:Fallback>
                <p:oleObj name="CorelDRAW" r:id="rId6" imgW="1767723" imgH="1769504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6052" y="2427612"/>
                        <a:ext cx="567152" cy="56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/>
        </p:nvGraphicFramePr>
        <p:xfrm>
          <a:off x="9212736" y="2399979"/>
          <a:ext cx="567152" cy="56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3" name="CorelDRAW" r:id="rId7" imgW="1767723" imgH="1769504" progId="CorelDraw.Graphic.19">
                  <p:embed/>
                </p:oleObj>
              </mc:Choice>
              <mc:Fallback>
                <p:oleObj name="CorelDRAW" r:id="rId7" imgW="1767723" imgH="1769504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12736" y="2399979"/>
                        <a:ext cx="567152" cy="56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B7CE18F-D316-48C3-9EAD-B03ADECD1AB2}"/>
              </a:ext>
            </a:extLst>
          </p:cNvPr>
          <p:cNvSpPr txBox="1"/>
          <p:nvPr/>
        </p:nvSpPr>
        <p:spPr>
          <a:xfrm>
            <a:off x="0" y="6150569"/>
            <a:ext cx="38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Зеленодольск/27 января 2026 года</a:t>
            </a: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C14D89D4-19E3-4C31-9498-2C8D7D4A0E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37283"/>
              </p:ext>
            </p:extLst>
          </p:nvPr>
        </p:nvGraphicFramePr>
        <p:xfrm>
          <a:off x="3416580" y="4374718"/>
          <a:ext cx="567152" cy="56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4" name="CorelDRAW" r:id="rId4" imgW="1767723" imgH="1769504" progId="CorelDraw.Graphic.19">
                  <p:embed/>
                </p:oleObj>
              </mc:Choice>
              <mc:Fallback>
                <p:oleObj name="CorelDRAW" r:id="rId4" imgW="1767723" imgH="1769504" progId="CorelDraw.Graphic.19">
                  <p:embed/>
                  <p:pic>
                    <p:nvPicPr>
                      <p:cNvPr id="29" name="Объект 2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6580" y="4374718"/>
                        <a:ext cx="567152" cy="56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5F495E2-790D-4C1F-BD0B-43B0C471BF4D}"/>
              </a:ext>
            </a:extLst>
          </p:cNvPr>
          <p:cNvSpPr txBox="1"/>
          <p:nvPr/>
        </p:nvSpPr>
        <p:spPr>
          <a:xfrm>
            <a:off x="1998580" y="5135362"/>
            <a:ext cx="324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 порядке применения дисциплинарного взыскания</a:t>
            </a:r>
            <a:endParaRPr lang="ru-RU" sz="1600" dirty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1DD4E554-3425-4214-94B5-8E5BEC6BF7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927982"/>
              </p:ext>
            </p:extLst>
          </p:nvPr>
        </p:nvGraphicFramePr>
        <p:xfrm>
          <a:off x="7441265" y="4374718"/>
          <a:ext cx="567152" cy="56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5" name="CorelDRAW" r:id="rId4" imgW="1767723" imgH="1769504" progId="CorelDraw.Graphic.19">
                  <p:embed/>
                </p:oleObj>
              </mc:Choice>
              <mc:Fallback>
                <p:oleObj name="CorelDRAW" r:id="rId4" imgW="1767723" imgH="1769504" progId="CorelDraw.Graphic.19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C14D89D4-19E3-4C31-9498-2C8D7D4A0E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41265" y="4374718"/>
                        <a:ext cx="567152" cy="56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D81D6C5-2D2F-4AC7-8232-0C231B6F6E31}"/>
              </a:ext>
            </a:extLst>
          </p:cNvPr>
          <p:cNvSpPr txBox="1"/>
          <p:nvPr/>
        </p:nvSpPr>
        <p:spPr>
          <a:xfrm>
            <a:off x="5661329" y="5121565"/>
            <a:ext cx="3891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 льготах по установлению уровня оплаты труда во взаимосвязи с имеющейся квалификационной категорией </a:t>
            </a:r>
            <a:endParaRPr lang="ru-RU" sz="1600" dirty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FEC24B3-5AD6-47B0-B561-B22A281AC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209546" y="5958135"/>
            <a:ext cx="12372006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1313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C9FC616-2C15-471D-9F4C-AD61C920D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F279-37AF-48AD-8C19-05C731844A2F}" type="slidenum">
              <a:rPr lang="ru-RU" smtClean="0"/>
              <a:t>16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0FF202-0221-4007-8A24-D6ADC1D0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96165" y="-5361"/>
            <a:ext cx="12372007" cy="9388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E17D57-19BE-433D-9D37-FF7B1B82A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-209546" y="5958135"/>
            <a:ext cx="12372006" cy="938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73EB81-2F9B-44F1-8E1A-5D9FD072F1F1}"/>
              </a:ext>
            </a:extLst>
          </p:cNvPr>
          <p:cNvSpPr txBox="1"/>
          <p:nvPr/>
        </p:nvSpPr>
        <p:spPr>
          <a:xfrm>
            <a:off x="0" y="6150569"/>
            <a:ext cx="38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Зеленодольск/27 января 2026 года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7A24500-914B-42C4-BB3F-DC0A148EF0B0}"/>
              </a:ext>
            </a:extLst>
          </p:cNvPr>
          <p:cNvSpPr/>
          <p:nvPr/>
        </p:nvSpPr>
        <p:spPr>
          <a:xfrm>
            <a:off x="114353" y="60271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68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МОЛОДЕЖНОЙ ПОЛИТИКИ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7E69A-C7AF-4439-930C-E0AEF47D5EF3}"/>
              </a:ext>
            </a:extLst>
          </p:cNvPr>
          <p:cNvSpPr txBox="1"/>
          <p:nvPr/>
        </p:nvSpPr>
        <p:spPr>
          <a:xfrm>
            <a:off x="1182611" y="1445298"/>
            <a:ext cx="541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ОХВАТ ПРОФСОЮЗНЫМ ЧЛЕНСТВОМ  МОЛОДЫХ    </a:t>
            </a:r>
            <a:r>
              <a:rPr lang="ru-RU" dirty="0"/>
              <a:t>   </a:t>
            </a:r>
            <a:r>
              <a:rPr lang="ru-RU" dirty="0">
                <a:solidFill>
                  <a:srgbClr val="C00000"/>
                </a:solidFill>
              </a:rPr>
              <a:t>94.5%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4274FA3-D36C-4A7B-84EA-12B8EAEEF8BC}"/>
              </a:ext>
            </a:extLst>
          </p:cNvPr>
          <p:cNvSpPr/>
          <p:nvPr/>
        </p:nvSpPr>
        <p:spPr>
          <a:xfrm>
            <a:off x="1472175" y="2746665"/>
            <a:ext cx="6956207" cy="2522778"/>
          </a:xfrm>
          <a:prstGeom prst="rect">
            <a:avLst/>
          </a:prstGeom>
          <a:solidFill>
            <a:srgbClr val="F2F2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C0C0C0"/>
              </a:highlight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862BB51F-970C-4CD0-9B41-FCF0A724CC18}"/>
              </a:ext>
            </a:extLst>
          </p:cNvPr>
          <p:cNvSpPr txBox="1"/>
          <p:nvPr/>
        </p:nvSpPr>
        <p:spPr>
          <a:xfrm>
            <a:off x="1689315" y="3005132"/>
            <a:ext cx="6158621" cy="168333"/>
          </a:xfrm>
          <a:prstGeom prst="rect">
            <a:avLst/>
          </a:prstGeom>
        </p:spPr>
        <p:txBody>
          <a:bodyPr vert="horz" wrap="square" lIns="0" tIns="8399" rIns="0" bIns="0" rtlCol="0">
            <a:spAutoFit/>
          </a:bodyPr>
          <a:lstStyle/>
          <a:p>
            <a:pPr marL="8399">
              <a:lnSpc>
                <a:spcPts val="1108"/>
              </a:lnSpc>
              <a:spcBef>
                <a:spcPts val="66"/>
              </a:spcBef>
            </a:pPr>
            <a:r>
              <a:rPr lang="ru-RU" sz="1600" b="1" spc="23" dirty="0">
                <a:solidFill>
                  <a:srgbClr val="26858B"/>
                </a:solidFill>
                <a:latin typeface="Arial Black" panose="020B0A04020102020204" pitchFamily="34" charset="0"/>
                <a:cs typeface="Microsoft Sans Serif"/>
              </a:rPr>
              <a:t>ГРАНТОВАЯ ПОДДЕРЖКА МОЛОДЫХ ПЕДАГОГОВ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cs typeface="Microsoft Sans Serif"/>
            </a:endParaRP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173F9D6C-EE1B-4033-AEFB-077F6B3F5F78}"/>
              </a:ext>
            </a:extLst>
          </p:cNvPr>
          <p:cNvSpPr/>
          <p:nvPr/>
        </p:nvSpPr>
        <p:spPr>
          <a:xfrm>
            <a:off x="1426457" y="2738737"/>
            <a:ext cx="45719" cy="2515010"/>
          </a:xfrm>
          <a:prstGeom prst="rect">
            <a:avLst/>
          </a:prstGeom>
          <a:solidFill>
            <a:srgbClr val="14548F"/>
          </a:solid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22A436-5E82-4DBB-8885-BCD9F1DD76DD}"/>
              </a:ext>
            </a:extLst>
          </p:cNvPr>
          <p:cNvSpPr txBox="1"/>
          <p:nvPr/>
        </p:nvSpPr>
        <p:spPr>
          <a:xfrm>
            <a:off x="1566407" y="3339885"/>
            <a:ext cx="68619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 Black" panose="020B0A04020102020204" pitchFamily="34" charset="0"/>
              </a:rPr>
              <a:t>Грант Главы ЗМР РТ  </a:t>
            </a:r>
            <a:r>
              <a:rPr lang="ru-RU" sz="2000" b="1" dirty="0">
                <a:solidFill>
                  <a:srgbClr val="26858B"/>
                </a:solidFill>
                <a:latin typeface="Arial Black" panose="020B0A04020102020204" pitchFamily="34" charset="0"/>
              </a:rPr>
              <a:t>50 тыс. </a:t>
            </a:r>
            <a:r>
              <a:rPr lang="ru-RU" sz="1400" dirty="0">
                <a:latin typeface="Arial Black" panose="020B0A04020102020204" pitchFamily="34" charset="0"/>
              </a:rPr>
              <a:t>рублей  получили </a:t>
            </a:r>
            <a:r>
              <a:rPr lang="ru-RU" sz="2000" dirty="0">
                <a:solidFill>
                  <a:srgbClr val="26858B"/>
                </a:solidFill>
                <a:latin typeface="Arial Black" panose="020B0A04020102020204" pitchFamily="34" charset="0"/>
              </a:rPr>
              <a:t>11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1400" dirty="0">
                <a:latin typeface="Arial Black" panose="020B0A04020102020204" pitchFamily="34" charset="0"/>
              </a:rPr>
              <a:t>педагогов, </a:t>
            </a:r>
          </a:p>
          <a:p>
            <a:endParaRPr lang="ru-RU" sz="1400" dirty="0">
              <a:latin typeface="Arial Black" panose="020B0A04020102020204" pitchFamily="34" charset="0"/>
            </a:endParaRPr>
          </a:p>
          <a:p>
            <a:r>
              <a:rPr lang="ru-RU" sz="1400" dirty="0">
                <a:latin typeface="Arial Black" panose="020B0A04020102020204" pitchFamily="34" charset="0"/>
              </a:rPr>
              <a:t>Стипендию Зеленодольской территориальной организации Профсоюза                 </a:t>
            </a:r>
            <a:r>
              <a:rPr lang="ru-RU" sz="2000" b="1" dirty="0">
                <a:solidFill>
                  <a:srgbClr val="26858B"/>
                </a:solidFill>
                <a:latin typeface="Arial Black" panose="020B0A04020102020204" pitchFamily="34" charset="0"/>
              </a:rPr>
              <a:t>10 тыс. </a:t>
            </a:r>
            <a:r>
              <a:rPr lang="ru-RU" sz="1400" dirty="0">
                <a:latin typeface="Arial Black" panose="020B0A04020102020204" pitchFamily="34" charset="0"/>
              </a:rPr>
              <a:t>рублей –                   </a:t>
            </a:r>
            <a:r>
              <a:rPr lang="ru-RU" sz="2000" dirty="0">
                <a:solidFill>
                  <a:srgbClr val="26858B"/>
                </a:solidFill>
                <a:latin typeface="Arial Black" panose="020B0A04020102020204" pitchFamily="34" charset="0"/>
              </a:rPr>
              <a:t>2</a:t>
            </a:r>
            <a:r>
              <a:rPr lang="ru-RU" sz="1400" dirty="0">
                <a:latin typeface="Arial Black" panose="020B0A04020102020204" pitchFamily="34" charset="0"/>
              </a:rPr>
              <a:t> педагога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231184B-3D30-4184-8451-4A4FA7125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004170"/>
            <a:ext cx="3217099" cy="201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6688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588666C-00FA-435D-8836-588498740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195780" y="5917649"/>
            <a:ext cx="12372006" cy="93886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4A9CB8D-68B6-46F7-B5B8-454D2EB4E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22799" y="-5361"/>
            <a:ext cx="12372007" cy="938865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3F730C8-65B1-40CD-B72B-B228A02825A5}"/>
              </a:ext>
            </a:extLst>
          </p:cNvPr>
          <p:cNvSpPr/>
          <p:nvPr/>
        </p:nvSpPr>
        <p:spPr>
          <a:xfrm>
            <a:off x="0" y="1054429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ВОПРОСЫ, ТРЕБУЮЩИЕ ВНИМАНИЯ В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268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ОХРАНЫ ТРУДА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872310"/>
              </p:ext>
            </p:extLst>
          </p:nvPr>
        </p:nvGraphicFramePr>
        <p:xfrm>
          <a:off x="2912679" y="2710792"/>
          <a:ext cx="672542" cy="614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8" name="CorelDRAW" r:id="rId4" imgW="1737536" imgH="1589745" progId="CorelDraw.Graphic.19">
                  <p:embed/>
                </p:oleObj>
              </mc:Choice>
              <mc:Fallback>
                <p:oleObj name="CorelDRAW" r:id="rId4" imgW="1737536" imgH="1589745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12679" y="2710792"/>
                        <a:ext cx="672542" cy="614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368133" y="3496744"/>
            <a:ext cx="3937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Внесение в реестр обученных оказанию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первой помощи педагогов в рамках курсов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повышения квалификации   </a:t>
            </a:r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904379"/>
              </p:ext>
            </p:extLst>
          </p:nvPr>
        </p:nvGraphicFramePr>
        <p:xfrm>
          <a:off x="8000563" y="2697463"/>
          <a:ext cx="672542" cy="614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9" name="CorelDRAW" r:id="rId6" imgW="1737536" imgH="1589745" progId="CorelDraw.Graphic.19">
                  <p:embed/>
                </p:oleObj>
              </mc:Choice>
              <mc:Fallback>
                <p:oleObj name="CorelDRAW" r:id="rId6" imgW="1737536" imgH="1589745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00563" y="2697463"/>
                        <a:ext cx="672542" cy="614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079157" y="3511157"/>
            <a:ext cx="4339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Соблюдение норм и периодичности обеспечения работников средствами индивидуальной защиты. Особенно остро стоит вопрос в сельских образовательных организациях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D33D4D-A69A-427B-869B-BBBAF593D3DE}"/>
              </a:ext>
            </a:extLst>
          </p:cNvPr>
          <p:cNvSpPr txBox="1"/>
          <p:nvPr/>
        </p:nvSpPr>
        <p:spPr>
          <a:xfrm>
            <a:off x="0" y="6150569"/>
            <a:ext cx="38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Зеленодольск/27 января 2026 года</a:t>
            </a:r>
          </a:p>
        </p:txBody>
      </p:sp>
    </p:spTree>
    <p:extLst>
      <p:ext uri="{BB962C8B-B14F-4D97-AF65-F5344CB8AC3E}">
        <p14:creationId xmlns:p14="http://schemas.microsoft.com/office/powerpoint/2010/main" val="328785885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A7457B-F9B3-4FFF-9607-CC0EE6BD1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96165" y="-5361"/>
            <a:ext cx="12372007" cy="9388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2D0A00-C283-4619-B3C7-3AED562E41FA}"/>
              </a:ext>
            </a:extLst>
          </p:cNvPr>
          <p:cNvSpPr txBox="1"/>
          <p:nvPr/>
        </p:nvSpPr>
        <p:spPr>
          <a:xfrm>
            <a:off x="2665708" y="511444"/>
            <a:ext cx="676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26858B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E4737C-90F8-48B1-943E-C97A925252E7}"/>
              </a:ext>
            </a:extLst>
          </p:cNvPr>
          <p:cNvSpPr txBox="1"/>
          <p:nvPr/>
        </p:nvSpPr>
        <p:spPr>
          <a:xfrm>
            <a:off x="713596" y="1135971"/>
            <a:ext cx="491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6858B"/>
                </a:solidFill>
              </a:rPr>
              <a:t>УСЛОВИЯ И ОХРАНА ТРУДА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3709CC-C085-4448-B8EA-47B15006705F}"/>
              </a:ext>
            </a:extLst>
          </p:cNvPr>
          <p:cNvSpPr/>
          <p:nvPr/>
        </p:nvSpPr>
        <p:spPr>
          <a:xfrm>
            <a:off x="1611053" y="2101061"/>
            <a:ext cx="6736362" cy="908944"/>
          </a:xfrm>
          <a:prstGeom prst="rect">
            <a:avLst/>
          </a:prstGeom>
          <a:solidFill>
            <a:srgbClr val="F2F2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C0C0C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767684-908E-4335-BC3D-4FF79CF36A3B}"/>
              </a:ext>
            </a:extLst>
          </p:cNvPr>
          <p:cNvSpPr txBox="1"/>
          <p:nvPr/>
        </p:nvSpPr>
        <p:spPr>
          <a:xfrm>
            <a:off x="1653641" y="2354675"/>
            <a:ext cx="491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ОХВАТ РАБОЧИХ МЕСТ СОУТ – </a:t>
            </a:r>
            <a:r>
              <a:rPr lang="ru-RU" b="1" dirty="0">
                <a:solidFill>
                  <a:srgbClr val="26858B"/>
                </a:solidFill>
                <a:latin typeface="Arial Black" panose="020B0A04020102020204" pitchFamily="34" charset="0"/>
              </a:rPr>
              <a:t>92%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EB97478-055C-4CD8-9240-C170D45FEB83}"/>
              </a:ext>
            </a:extLst>
          </p:cNvPr>
          <p:cNvSpPr/>
          <p:nvPr/>
        </p:nvSpPr>
        <p:spPr>
          <a:xfrm>
            <a:off x="1588882" y="3187295"/>
            <a:ext cx="6736362" cy="933303"/>
          </a:xfrm>
          <a:prstGeom prst="rect">
            <a:avLst/>
          </a:prstGeom>
          <a:solidFill>
            <a:srgbClr val="F2F2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C0C0C0"/>
              </a:highlight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6F222523-2C6C-4AC8-844B-9F7EC5B20D22}"/>
              </a:ext>
            </a:extLst>
          </p:cNvPr>
          <p:cNvSpPr/>
          <p:nvPr/>
        </p:nvSpPr>
        <p:spPr>
          <a:xfrm flipH="1">
            <a:off x="1518590" y="3206882"/>
            <a:ext cx="92463" cy="913716"/>
          </a:xfrm>
          <a:prstGeom prst="rect">
            <a:avLst/>
          </a:prstGeom>
          <a:solidFill>
            <a:srgbClr val="26858B"/>
          </a:solid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4DDD6-4E97-40F0-8597-C607D506652D}"/>
              </a:ext>
            </a:extLst>
          </p:cNvPr>
          <p:cNvSpPr txBox="1"/>
          <p:nvPr/>
        </p:nvSpPr>
        <p:spPr>
          <a:xfrm>
            <a:off x="1659173" y="3293507"/>
            <a:ext cx="7096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НА МЕРОПРИЯТИЯ ПО ОХРАНЕ ТРУДА</a:t>
            </a:r>
          </a:p>
          <a:p>
            <a:r>
              <a:rPr lang="ru-RU" dirty="0">
                <a:latin typeface="Arial Black" panose="020B0A04020102020204" pitchFamily="34" charset="0"/>
              </a:rPr>
              <a:t>ИЗРАСХОДОВАНО –</a:t>
            </a:r>
            <a:r>
              <a:rPr lang="ru-RU" b="1" dirty="0">
                <a:solidFill>
                  <a:srgbClr val="26858B"/>
                </a:solidFill>
                <a:latin typeface="Arial Black" panose="020B0A04020102020204" pitchFamily="34" charset="0"/>
              </a:rPr>
              <a:t>781 МЛН. 339 ТЫС. 651 РУБЛЬ</a:t>
            </a: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5FB25348-55CD-40FC-BBF4-B958755E87D2}"/>
              </a:ext>
            </a:extLst>
          </p:cNvPr>
          <p:cNvSpPr/>
          <p:nvPr/>
        </p:nvSpPr>
        <p:spPr>
          <a:xfrm>
            <a:off x="1518591" y="2108397"/>
            <a:ext cx="92462" cy="900833"/>
          </a:xfrm>
          <a:prstGeom prst="rect">
            <a:avLst/>
          </a:prstGeom>
          <a:solidFill>
            <a:srgbClr val="C00000"/>
          </a:solidFill>
        </p:spPr>
        <p:txBody>
          <a:bodyPr/>
          <a:lstStyle/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CA1866-9DF2-4D92-83D7-E2BF051D3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-195780" y="5917649"/>
            <a:ext cx="12372006" cy="9388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89248F-C30C-4927-9BCF-BCF00BE60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063" y="3293507"/>
            <a:ext cx="2362530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9906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5E2BA2-8B62-440C-B09A-4F509964DDD1}"/>
              </a:ext>
            </a:extLst>
          </p:cNvPr>
          <p:cNvSpPr/>
          <p:nvPr/>
        </p:nvSpPr>
        <p:spPr>
          <a:xfrm>
            <a:off x="4052136" y="5941511"/>
            <a:ext cx="6049818" cy="513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A77FED-A958-4CBE-8A98-A0D783B4825C}"/>
              </a:ext>
            </a:extLst>
          </p:cNvPr>
          <p:cNvSpPr/>
          <p:nvPr/>
        </p:nvSpPr>
        <p:spPr>
          <a:xfrm>
            <a:off x="4324397" y="5941511"/>
            <a:ext cx="5949549" cy="489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588666C-00FA-435D-8836-588498740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180006" y="5885563"/>
            <a:ext cx="12372006" cy="93886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4A9CB8D-68B6-46F7-B5B8-454D2EB4E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96165" y="-5361"/>
            <a:ext cx="12372007" cy="938865"/>
          </a:xfrm>
          <a:prstGeom prst="rect">
            <a:avLst/>
          </a:prstGeom>
        </p:spPr>
      </p:pic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623099"/>
              </p:ext>
            </p:extLst>
          </p:nvPr>
        </p:nvGraphicFramePr>
        <p:xfrm>
          <a:off x="4560663" y="2216238"/>
          <a:ext cx="501880" cy="565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7" name="CorelDRAW" r:id="rId4" imgW="749422" imgH="844026" progId="CorelDraw.Graphic.19">
                  <p:embed/>
                </p:oleObj>
              </mc:Choice>
              <mc:Fallback>
                <p:oleObj name="CorelDRAW" r:id="rId4" imgW="749422" imgH="84402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60663" y="2216238"/>
                        <a:ext cx="501880" cy="565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3157004"/>
              </p:ext>
            </p:extLst>
          </p:nvPr>
        </p:nvGraphicFramePr>
        <p:xfrm>
          <a:off x="936735" y="1777297"/>
          <a:ext cx="3305392" cy="3937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8" name="CorelDRAW" r:id="rId6" imgW="3609511" imgH="4300528" progId="CorelDraw.Graphic.19">
                  <p:embed/>
                </p:oleObj>
              </mc:Choice>
              <mc:Fallback>
                <p:oleObj name="CorelDRAW" r:id="rId6" imgW="3609511" imgH="4300528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6735" y="1777297"/>
                        <a:ext cx="3305392" cy="3937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3F730C8-65B1-40CD-B72B-B228A02825A5}"/>
              </a:ext>
            </a:extLst>
          </p:cNvPr>
          <p:cNvSpPr/>
          <p:nvPr/>
        </p:nvSpPr>
        <p:spPr>
          <a:xfrm>
            <a:off x="-180006" y="722578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БЛАГОТВОРИТЕЛЬНАЯ НОВОГОДНЯЯ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АКЦИЯ </a:t>
            </a:r>
            <a:r>
              <a:rPr lang="ru-RU" sz="2800" b="1" dirty="0">
                <a:solidFill>
                  <a:srgbClr val="268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ПРОФСОЮЗНАЯ ЁЛКА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47" b="47202"/>
          <a:stretch/>
        </p:blipFill>
        <p:spPr>
          <a:xfrm>
            <a:off x="4080319" y="3040781"/>
            <a:ext cx="4989024" cy="247548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4" t="9505" r="35189" b="66878"/>
          <a:stretch/>
        </p:blipFill>
        <p:spPr>
          <a:xfrm>
            <a:off x="10685942" y="2431398"/>
            <a:ext cx="755010" cy="11073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4EEB78-9D12-4854-BBA9-4E3BFCB9DF50}"/>
              </a:ext>
            </a:extLst>
          </p:cNvPr>
          <p:cNvSpPr txBox="1"/>
          <p:nvPr/>
        </p:nvSpPr>
        <p:spPr>
          <a:xfrm>
            <a:off x="0" y="6150569"/>
            <a:ext cx="38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Зеленодольск/27 января 2026 года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A567D-532D-48F7-ACD1-3F60E44672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840" y="1809405"/>
            <a:ext cx="3233271" cy="4294187"/>
          </a:xfrm>
          <a:prstGeom prst="rect">
            <a:avLst/>
          </a:prstGeom>
        </p:spPr>
      </p:pic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322F3747-4365-4F83-BD89-00788D04B8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6788283"/>
              </p:ext>
            </p:extLst>
          </p:nvPr>
        </p:nvGraphicFramePr>
        <p:xfrm>
          <a:off x="10359224" y="4272843"/>
          <a:ext cx="501880" cy="565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9" name="CorelDRAW" r:id="rId4" imgW="749422" imgH="844026" progId="CorelDraw.Graphic.19">
                  <p:embed/>
                </p:oleObj>
              </mc:Choice>
              <mc:Fallback>
                <p:oleObj name="CorelDRAW" r:id="rId4" imgW="749422" imgH="844026" progId="CorelDraw.Graphic.19">
                  <p:embed/>
                  <p:pic>
                    <p:nvPicPr>
                      <p:cNvPr id="20" name="Объект 1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59224" y="4272843"/>
                        <a:ext cx="501880" cy="565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" t="-879" r="67781" b="60849"/>
          <a:stretch/>
        </p:blipFill>
        <p:spPr>
          <a:xfrm>
            <a:off x="8603416" y="723051"/>
            <a:ext cx="2166604" cy="187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9057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399981-76EA-45BA-8B13-DB06BFE76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12" y="5171835"/>
            <a:ext cx="12238075" cy="2152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EBFC1B-A6E1-48E7-870E-2C9DA164FED1}"/>
              </a:ext>
            </a:extLst>
          </p:cNvPr>
          <p:cNvSpPr txBox="1"/>
          <p:nvPr/>
        </p:nvSpPr>
        <p:spPr>
          <a:xfrm>
            <a:off x="-1" y="3732002"/>
            <a:ext cx="1219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председатель Зеленодольской территориальной организации </a:t>
            </a:r>
          </a:p>
          <a:p>
            <a:pPr algn="ct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Профессионального союза работников народного образования и науки Российской Федерации в Татарстане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BCDE76-513C-4D23-81D3-3F6A384C8A13}"/>
              </a:ext>
            </a:extLst>
          </p:cNvPr>
          <p:cNvSpPr txBox="1"/>
          <p:nvPr/>
        </p:nvSpPr>
        <p:spPr>
          <a:xfrm>
            <a:off x="-26413" y="2399890"/>
            <a:ext cx="12238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Наиля </a:t>
            </a:r>
            <a:r>
              <a:rPr lang="ru-RU" sz="3600" b="1" dirty="0" err="1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Нургаязовна</a:t>
            </a:r>
            <a:r>
              <a:rPr lang="ru-RU" sz="3600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algn="ctr"/>
            <a:r>
              <a:rPr lang="ru-RU" sz="3600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КОПВИЛЛЕМ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9CE62A-83B5-4CB1-9F53-14011FA4B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09"/>
          <a:stretch/>
        </p:blipFill>
        <p:spPr>
          <a:xfrm>
            <a:off x="510745" y="277750"/>
            <a:ext cx="1471433" cy="1335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50" y="647187"/>
            <a:ext cx="608661" cy="675502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5"/>
          <a:stretch>
            <a:fillRect/>
          </a:stretch>
        </p:blipFill>
        <p:spPr>
          <a:xfrm>
            <a:off x="1982178" y="638950"/>
            <a:ext cx="736308" cy="68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2408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399981-76EA-45BA-8B13-DB06BFE76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12" y="5171835"/>
            <a:ext cx="12238075" cy="2152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EBFC1B-A6E1-48E7-870E-2C9DA164FED1}"/>
              </a:ext>
            </a:extLst>
          </p:cNvPr>
          <p:cNvSpPr txBox="1"/>
          <p:nvPr/>
        </p:nvSpPr>
        <p:spPr>
          <a:xfrm>
            <a:off x="19661" y="3708149"/>
            <a:ext cx="1219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заместитель руководителя – начальник Управления образования </a:t>
            </a:r>
          </a:p>
          <a:p>
            <a:pPr algn="ct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Исполнительного комитета Зеленодольского муниципального района Республики Татарстан 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BCDE76-513C-4D23-81D3-3F6A384C8A13}"/>
              </a:ext>
            </a:extLst>
          </p:cNvPr>
          <p:cNvSpPr txBox="1"/>
          <p:nvPr/>
        </p:nvSpPr>
        <p:spPr>
          <a:xfrm>
            <a:off x="-26413" y="2399890"/>
            <a:ext cx="12238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Раиса </a:t>
            </a:r>
            <a:r>
              <a:rPr lang="ru-RU" sz="3600" b="1" dirty="0" err="1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Валиевна</a:t>
            </a:r>
            <a:r>
              <a:rPr lang="ru-RU" sz="3600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algn="ctr"/>
            <a:r>
              <a:rPr lang="ru-RU" sz="3600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АФАНАСЬЕВА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138" y="647187"/>
            <a:ext cx="608661" cy="675502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4"/>
          <a:stretch>
            <a:fillRect/>
          </a:stretch>
        </p:blipFill>
        <p:spPr>
          <a:xfrm>
            <a:off x="892849" y="647187"/>
            <a:ext cx="736308" cy="683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B1AEC1-B05F-4BBB-8D05-A11C2A8D5022}"/>
              </a:ext>
            </a:extLst>
          </p:cNvPr>
          <p:cNvSpPr txBox="1"/>
          <p:nvPr/>
        </p:nvSpPr>
        <p:spPr>
          <a:xfrm>
            <a:off x="0" y="6150569"/>
            <a:ext cx="38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Зеленодольск/27 января 2026 года</a:t>
            </a:r>
          </a:p>
        </p:txBody>
      </p:sp>
    </p:spTree>
    <p:extLst>
      <p:ext uri="{BB962C8B-B14F-4D97-AF65-F5344CB8AC3E}">
        <p14:creationId xmlns:p14="http://schemas.microsoft.com/office/powerpoint/2010/main" val="224420960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399981-76EA-45BA-8B13-DB06BFE76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12" y="5171835"/>
            <a:ext cx="12238075" cy="2152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BCDE76-513C-4D23-81D3-3F6A384C8A13}"/>
              </a:ext>
            </a:extLst>
          </p:cNvPr>
          <p:cNvSpPr txBox="1"/>
          <p:nvPr/>
        </p:nvSpPr>
        <p:spPr>
          <a:xfrm>
            <a:off x="-46075" y="2479667"/>
            <a:ext cx="122380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РАСШИРЕННОЕ ЗАСЕДАНИЕ СОВЕТА </a:t>
            </a:r>
          </a:p>
          <a:p>
            <a:pPr algn="ctr"/>
            <a:r>
              <a:rPr lang="ru-RU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ЗЕЛЕНОДОЛЬСКОЙ ТЕРРИТОРИАЛЬНОЙ ОРГАНИЗАЦИИ </a:t>
            </a:r>
          </a:p>
          <a:p>
            <a:pPr algn="ctr"/>
            <a:r>
              <a:rPr lang="ru-RU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ПРОФЕССИОНАЛЬНОГО СОЮЗА РАБОТНИКОВ НАРОДНОГО ОБРАЗОВАНИЯ И НАУКИ</a:t>
            </a:r>
          </a:p>
          <a:p>
            <a:pPr algn="ctr"/>
            <a:r>
              <a:rPr lang="ru-RU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РОССИЙСКОЙ ФЕДЕРАЦИИ В ТАТАРСТАНЕ </a:t>
            </a:r>
          </a:p>
          <a:p>
            <a:pPr algn="ctr"/>
            <a:r>
              <a:rPr lang="ru-RU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 ВЫПОЛНЕНИИ ТЕРРИТОРИАЛЬНОГО СОГЛАШЕНИЯ в 2025 году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9CE62A-83B5-4CB1-9F53-14011FA4B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09"/>
          <a:stretch/>
        </p:blipFill>
        <p:spPr>
          <a:xfrm>
            <a:off x="510745" y="277750"/>
            <a:ext cx="1471433" cy="1335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50" y="647187"/>
            <a:ext cx="608661" cy="675502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5"/>
          <a:stretch>
            <a:fillRect/>
          </a:stretch>
        </p:blipFill>
        <p:spPr>
          <a:xfrm>
            <a:off x="1982178" y="638950"/>
            <a:ext cx="736308" cy="68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2557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399981-76EA-45BA-8B13-DB06BFE76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12" y="5171835"/>
            <a:ext cx="12238075" cy="2152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EBFC1B-A6E1-48E7-870E-2C9DA164FED1}"/>
              </a:ext>
            </a:extLst>
          </p:cNvPr>
          <p:cNvSpPr txBox="1"/>
          <p:nvPr/>
        </p:nvSpPr>
        <p:spPr>
          <a:xfrm>
            <a:off x="-1" y="3732002"/>
            <a:ext cx="1219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председатель Татарстанской республиканской организации </a:t>
            </a:r>
          </a:p>
          <a:p>
            <a:pPr algn="ct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Общероссийского Профсоюза образования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BCDE76-513C-4D23-81D3-3F6A384C8A13}"/>
              </a:ext>
            </a:extLst>
          </p:cNvPr>
          <p:cNvSpPr txBox="1"/>
          <p:nvPr/>
        </p:nvSpPr>
        <p:spPr>
          <a:xfrm>
            <a:off x="-26413" y="2399890"/>
            <a:ext cx="12238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Ирина Николаевна </a:t>
            </a:r>
          </a:p>
          <a:p>
            <a:pPr algn="ctr"/>
            <a:r>
              <a:rPr lang="ru-RU" sz="3600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ПРОЦЕНКО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9CE62A-83B5-4CB1-9F53-14011FA4B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09"/>
          <a:stretch/>
        </p:blipFill>
        <p:spPr>
          <a:xfrm>
            <a:off x="510745" y="277750"/>
            <a:ext cx="1471433" cy="1335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50" y="647187"/>
            <a:ext cx="608661" cy="675502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5"/>
          <a:stretch>
            <a:fillRect/>
          </a:stretch>
        </p:blipFill>
        <p:spPr>
          <a:xfrm>
            <a:off x="1982178" y="638950"/>
            <a:ext cx="736308" cy="68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5713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399981-76EA-45BA-8B13-DB06BFE76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12" y="5171835"/>
            <a:ext cx="12238075" cy="2152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BCDE76-513C-4D23-81D3-3F6A384C8A13}"/>
              </a:ext>
            </a:extLst>
          </p:cNvPr>
          <p:cNvSpPr txBox="1"/>
          <p:nvPr/>
        </p:nvSpPr>
        <p:spPr>
          <a:xfrm>
            <a:off x="-46075" y="2479667"/>
            <a:ext cx="122380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РАСШИРЕННОЕ ЗАСЕДАНИЕ СОВЕТА </a:t>
            </a:r>
          </a:p>
          <a:p>
            <a:pPr algn="ctr"/>
            <a:r>
              <a:rPr lang="ru-RU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ЗЕЛЕНОДОЛЬСКОЙ ТЕРРИТОРИАЛЬНОЙ ОРГАНИЗАЦИИ </a:t>
            </a:r>
          </a:p>
          <a:p>
            <a:pPr algn="ctr"/>
            <a:r>
              <a:rPr lang="ru-RU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ПРОФЕССИОНАЛЬНОГО СОЮЗА РАБОТНИКОВ НАРОДНОГО ОБРАЗОВАНИЯ И НАУКИ</a:t>
            </a:r>
          </a:p>
          <a:p>
            <a:pPr algn="ctr"/>
            <a:r>
              <a:rPr lang="ru-RU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РОССИЙСКОЙ ФЕДЕРАЦИИ В ТАТАРСТАНЕ</a:t>
            </a:r>
          </a:p>
          <a:p>
            <a:pPr algn="ctr"/>
            <a:r>
              <a:rPr lang="ru-RU" b="1" dirty="0">
                <a:solidFill>
                  <a:srgbClr val="30949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О ВЫПОЛНЕНИИ ТЕРРИТОРИАЛЬНОГО СОГЛАШЕНИЯ в 2025 году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9CE62A-83B5-4CB1-9F53-14011FA4B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09"/>
          <a:stretch/>
        </p:blipFill>
        <p:spPr>
          <a:xfrm>
            <a:off x="510745" y="277750"/>
            <a:ext cx="1471433" cy="1335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50" y="647187"/>
            <a:ext cx="608661" cy="675502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5"/>
          <a:stretch>
            <a:fillRect/>
          </a:stretch>
        </p:blipFill>
        <p:spPr>
          <a:xfrm>
            <a:off x="1982178" y="638950"/>
            <a:ext cx="736308" cy="68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3235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E0E10E0-1C0A-4EEB-8818-5AFB13F6A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F279-37AF-48AD-8C19-05C731844A2F}" type="slidenum">
              <a:rPr lang="ru-RU" smtClean="0"/>
              <a:t>3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6A8FF1-8091-49B2-B9AE-25A9B96C7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8" y="1281236"/>
            <a:ext cx="4288968" cy="42074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5C9A09-B13A-4CFC-A796-0E3F9E03FB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85" y="628096"/>
            <a:ext cx="2832814" cy="8291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690C47-B38A-40FB-9B99-A244CCDD18F0}"/>
              </a:ext>
            </a:extLst>
          </p:cNvPr>
          <p:cNvSpPr txBox="1"/>
          <p:nvPr/>
        </p:nvSpPr>
        <p:spPr>
          <a:xfrm>
            <a:off x="3107957" y="2530978"/>
            <a:ext cx="3500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A32427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    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7FB3B7-2A7F-4BCE-9B2D-96C7AA1BBC64}"/>
              </a:ext>
            </a:extLst>
          </p:cNvPr>
          <p:cNvSpPr txBox="1"/>
          <p:nvPr/>
        </p:nvSpPr>
        <p:spPr>
          <a:xfrm>
            <a:off x="5622134" y="2612807"/>
            <a:ext cx="236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ПРОФСОЮЗНЫХ </a:t>
            </a:r>
          </a:p>
          <a:p>
            <a:pPr algn="r"/>
            <a:r>
              <a:rPr lang="ru-RU" sz="20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ПЕРВИЧЕК:</a:t>
            </a:r>
          </a:p>
          <a:p>
            <a:pPr algn="r"/>
            <a:r>
              <a:rPr lang="ru-RU" sz="20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549C68-1345-4785-A21A-4BB3CAB0FEB8}"/>
              </a:ext>
            </a:extLst>
          </p:cNvPr>
          <p:cNvSpPr txBox="1"/>
          <p:nvPr/>
        </p:nvSpPr>
        <p:spPr>
          <a:xfrm>
            <a:off x="8102892" y="2937570"/>
            <a:ext cx="393656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i="1" dirty="0">
                <a:solidFill>
                  <a:srgbClr val="B81B25"/>
                </a:solidFill>
              </a:rPr>
              <a:t>Лицей №7</a:t>
            </a:r>
          </a:p>
          <a:p>
            <a:pPr>
              <a:spcAft>
                <a:spcPts val="600"/>
              </a:spcAft>
            </a:pPr>
            <a:r>
              <a:rPr lang="ru-RU" sz="1400" i="1" dirty="0">
                <a:solidFill>
                  <a:srgbClr val="B81B25"/>
                </a:solidFill>
              </a:rPr>
              <a:t>                 Обсерваторская СОШ</a:t>
            </a:r>
          </a:p>
          <a:p>
            <a:pPr>
              <a:spcAft>
                <a:spcPts val="600"/>
              </a:spcAft>
            </a:pPr>
            <a:r>
              <a:rPr lang="ru-RU" sz="1400" i="1" dirty="0">
                <a:solidFill>
                  <a:srgbClr val="B81B25"/>
                </a:solidFill>
              </a:rPr>
              <a:t>Нурлатский детский дом</a:t>
            </a:r>
          </a:p>
          <a:p>
            <a:pPr>
              <a:spcAft>
                <a:spcPts val="600"/>
              </a:spcAft>
            </a:pPr>
            <a:r>
              <a:rPr lang="ru-RU" sz="1400" i="1" dirty="0">
                <a:solidFill>
                  <a:srgbClr val="B81B25"/>
                </a:solidFill>
              </a:rPr>
              <a:t>                 Центр творчества</a:t>
            </a:r>
          </a:p>
          <a:p>
            <a:pPr>
              <a:spcAft>
                <a:spcPts val="600"/>
              </a:spcAft>
            </a:pPr>
            <a:r>
              <a:rPr lang="ru-RU" sz="1400" i="1" dirty="0">
                <a:solidFill>
                  <a:srgbClr val="B81B25"/>
                </a:solidFill>
              </a:rPr>
              <a:t>МБДОУ №9 «Аленушка»</a:t>
            </a:r>
          </a:p>
          <a:p>
            <a:pPr>
              <a:spcAft>
                <a:spcPts val="600"/>
              </a:spcAft>
            </a:pPr>
            <a:r>
              <a:rPr lang="ru-RU" sz="1400" i="1" dirty="0">
                <a:solidFill>
                  <a:srgbClr val="B81B25"/>
                </a:solidFill>
              </a:rPr>
              <a:t>                 МБДОУ №10 «Созвездие»</a:t>
            </a:r>
          </a:p>
          <a:p>
            <a:pPr>
              <a:spcAft>
                <a:spcPts val="600"/>
              </a:spcAft>
            </a:pPr>
            <a:r>
              <a:rPr lang="ru-RU" sz="1400" i="1" dirty="0">
                <a:solidFill>
                  <a:srgbClr val="B81B25"/>
                </a:solidFill>
              </a:rPr>
              <a:t>МБДОУ №13 «Гусельки»</a:t>
            </a:r>
          </a:p>
          <a:p>
            <a:pPr>
              <a:spcAft>
                <a:spcPts val="600"/>
              </a:spcAft>
            </a:pPr>
            <a:r>
              <a:rPr lang="ru-RU" sz="1400" i="1" dirty="0">
                <a:solidFill>
                  <a:srgbClr val="B81B25"/>
                </a:solidFill>
              </a:rPr>
              <a:t>                 МБДОУ №22 «Малыш»</a:t>
            </a:r>
          </a:p>
          <a:p>
            <a:pPr>
              <a:spcAft>
                <a:spcPts val="600"/>
              </a:spcAft>
            </a:pPr>
            <a:r>
              <a:rPr lang="ru-RU" sz="1400" i="1" dirty="0">
                <a:solidFill>
                  <a:srgbClr val="B81B25"/>
                </a:solidFill>
              </a:rPr>
              <a:t>МБДОУ №27 «Журавушка»</a:t>
            </a:r>
          </a:p>
          <a:p>
            <a:pPr>
              <a:spcAft>
                <a:spcPts val="600"/>
              </a:spcAft>
            </a:pPr>
            <a:r>
              <a:rPr lang="ru-RU" sz="1400" i="1" dirty="0">
                <a:solidFill>
                  <a:srgbClr val="B81B25"/>
                </a:solidFill>
              </a:rPr>
              <a:t>                 МБДОУ №33 «Аленький цветочек»</a:t>
            </a:r>
          </a:p>
          <a:p>
            <a:pPr>
              <a:spcAft>
                <a:spcPts val="600"/>
              </a:spcAft>
            </a:pPr>
            <a:r>
              <a:rPr lang="ru-RU" sz="1400" i="1" dirty="0">
                <a:solidFill>
                  <a:srgbClr val="B81B25"/>
                </a:solidFill>
              </a:rPr>
              <a:t>МБДОУ №55 «</a:t>
            </a:r>
            <a:r>
              <a:rPr lang="ru-RU" sz="1400" i="1" dirty="0" err="1">
                <a:solidFill>
                  <a:srgbClr val="B81B25"/>
                </a:solidFill>
              </a:rPr>
              <a:t>Килэчэк</a:t>
            </a:r>
            <a:r>
              <a:rPr lang="ru-RU" sz="1400" i="1" dirty="0">
                <a:solidFill>
                  <a:srgbClr val="B81B25"/>
                </a:solidFill>
              </a:rPr>
              <a:t>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A944B54-DD6B-4CE1-8E58-EA671599D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189242" y="5924142"/>
            <a:ext cx="12372006" cy="9388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AD3FEC-FF41-402E-AA51-D364A5F5D910}"/>
              </a:ext>
            </a:extLst>
          </p:cNvPr>
          <p:cNvSpPr txBox="1"/>
          <p:nvPr/>
        </p:nvSpPr>
        <p:spPr>
          <a:xfrm>
            <a:off x="0" y="6150569"/>
            <a:ext cx="38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Зеленодольск/27 января 2026 года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72F413-BD09-4F3C-8C8B-10CCCB31BFDE}"/>
              </a:ext>
            </a:extLst>
          </p:cNvPr>
          <p:cNvSpPr txBox="1"/>
          <p:nvPr/>
        </p:nvSpPr>
        <p:spPr>
          <a:xfrm>
            <a:off x="3173162" y="1761869"/>
            <a:ext cx="4216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159741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BC4EE5-D59E-4BD2-A99D-AD8F14178B7D}"/>
              </a:ext>
            </a:extLst>
          </p:cNvPr>
          <p:cNvSpPr txBox="1"/>
          <p:nvPr/>
        </p:nvSpPr>
        <p:spPr>
          <a:xfrm>
            <a:off x="5704499" y="2056103"/>
            <a:ext cx="1906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149142480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52772" y="2681348"/>
            <a:ext cx="2593585" cy="276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5E2BA2-8B62-440C-B09A-4F509964DDD1}"/>
              </a:ext>
            </a:extLst>
          </p:cNvPr>
          <p:cNvSpPr/>
          <p:nvPr/>
        </p:nvSpPr>
        <p:spPr>
          <a:xfrm>
            <a:off x="4052136" y="5941511"/>
            <a:ext cx="6049818" cy="513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3F730C8-65B1-40CD-B72B-B228A02825A5}"/>
              </a:ext>
            </a:extLst>
          </p:cNvPr>
          <p:cNvSpPr/>
          <p:nvPr/>
        </p:nvSpPr>
        <p:spPr>
          <a:xfrm>
            <a:off x="0" y="950576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 20% УВЕЛИЧЕНЫ </a:t>
            </a:r>
            <a:r>
              <a:rPr lang="ru-RU" sz="2800" b="1" dirty="0">
                <a:solidFill>
                  <a:srgbClr val="268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БАЗОВЫЕ ОКЛАДЫ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РАБОТНИКОВ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ru-RU" sz="2800" b="1" dirty="0">
              <a:solidFill>
                <a:srgbClr val="2685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A77FED-A958-4CBE-8A98-A0D783B4825C}"/>
              </a:ext>
            </a:extLst>
          </p:cNvPr>
          <p:cNvSpPr/>
          <p:nvPr/>
        </p:nvSpPr>
        <p:spPr>
          <a:xfrm>
            <a:off x="4324397" y="5941511"/>
            <a:ext cx="5949549" cy="489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588666C-00FA-435D-8836-588498740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-189242" y="5924142"/>
            <a:ext cx="12372006" cy="93886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4A9CB8D-68B6-46F7-B5B8-454D2EB4E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22799" y="-5361"/>
            <a:ext cx="12372007" cy="938865"/>
          </a:xfrm>
          <a:prstGeom prst="rect">
            <a:avLst/>
          </a:prstGeom>
        </p:spPr>
      </p:pic>
      <p:sp>
        <p:nvSpPr>
          <p:cNvPr id="23" name="AutoShape 4"/>
          <p:cNvSpPr/>
          <p:nvPr/>
        </p:nvSpPr>
        <p:spPr>
          <a:xfrm>
            <a:off x="2662118" y="2681348"/>
            <a:ext cx="90653" cy="2761482"/>
          </a:xfrm>
          <a:prstGeom prst="rect">
            <a:avLst/>
          </a:prstGeom>
          <a:solidFill>
            <a:srgbClr val="159741"/>
          </a:solidFill>
        </p:spPr>
      </p:sp>
      <p:sp>
        <p:nvSpPr>
          <p:cNvPr id="25" name="Прямоугольник 24"/>
          <p:cNvSpPr/>
          <p:nvPr/>
        </p:nvSpPr>
        <p:spPr>
          <a:xfrm rot="16200000">
            <a:off x="784085" y="3466864"/>
            <a:ext cx="3000593" cy="1153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ru-RU" sz="10000" b="1" spc="-8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US" sz="10000" b="1" spc="-8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09105" y="2953111"/>
            <a:ext cx="2247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6858B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22 958</a:t>
            </a:r>
          </a:p>
        </p:txBody>
      </p:sp>
      <p:sp>
        <p:nvSpPr>
          <p:cNvPr id="64" name="Прямоугольник 63"/>
          <p:cNvSpPr/>
          <p:nvPr/>
        </p:nvSpPr>
        <p:spPr>
          <a:xfrm rot="16200000">
            <a:off x="5815645" y="3456517"/>
            <a:ext cx="3000593" cy="1153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ru-RU" sz="10000" b="1" spc="-8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n-US" sz="10000" b="1" spc="-8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AutoShape 4"/>
          <p:cNvSpPr/>
          <p:nvPr/>
        </p:nvSpPr>
        <p:spPr>
          <a:xfrm>
            <a:off x="7656249" y="2653692"/>
            <a:ext cx="90653" cy="2761482"/>
          </a:xfrm>
          <a:prstGeom prst="rect">
            <a:avLst/>
          </a:prstGeom>
          <a:solidFill>
            <a:srgbClr val="C00000"/>
          </a:solidFill>
        </p:spPr>
      </p:sp>
      <p:sp>
        <p:nvSpPr>
          <p:cNvPr id="67" name="TextBox 66"/>
          <p:cNvSpPr txBox="1"/>
          <p:nvPr/>
        </p:nvSpPr>
        <p:spPr>
          <a:xfrm>
            <a:off x="1459066" y="4211206"/>
            <a:ext cx="5396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6858B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22 858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033323" y="2335292"/>
            <a:ext cx="2504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 1 января 2026 года, руб.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476" y="3120517"/>
            <a:ext cx="749546" cy="7495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55" y="4370142"/>
            <a:ext cx="764817" cy="764817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>
            <a:off x="7746902" y="2669639"/>
            <a:ext cx="2682201" cy="276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/>
          <p:cNvSpPr txBox="1"/>
          <p:nvPr/>
        </p:nvSpPr>
        <p:spPr>
          <a:xfrm>
            <a:off x="8003235" y="2924276"/>
            <a:ext cx="2247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6858B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27 780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386357" y="4211206"/>
            <a:ext cx="3481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6858B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27 650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6150569"/>
            <a:ext cx="38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Зеленодольск/27 января 2026 года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96022" y="3416756"/>
            <a:ext cx="1515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учитель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15111" y="3416756"/>
            <a:ext cx="1515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учитель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97464" y="4708060"/>
            <a:ext cx="2271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воспитатель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59190" y="4686025"/>
            <a:ext cx="2271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376434560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574618"/>
            <a:ext cx="12192000" cy="27614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5E2BA2-8B62-440C-B09A-4F509964DDD1}"/>
              </a:ext>
            </a:extLst>
          </p:cNvPr>
          <p:cNvSpPr/>
          <p:nvPr/>
        </p:nvSpPr>
        <p:spPr>
          <a:xfrm>
            <a:off x="4052136" y="5941511"/>
            <a:ext cx="6049818" cy="513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A77FED-A958-4CBE-8A98-A0D783B4825C}"/>
              </a:ext>
            </a:extLst>
          </p:cNvPr>
          <p:cNvSpPr/>
          <p:nvPr/>
        </p:nvSpPr>
        <p:spPr>
          <a:xfrm>
            <a:off x="4324397" y="5941511"/>
            <a:ext cx="5949549" cy="489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588666C-00FA-435D-8836-588498740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189242" y="5924142"/>
            <a:ext cx="12372006" cy="93886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4A9CB8D-68B6-46F7-B5B8-454D2EB4E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96165" y="-5361"/>
            <a:ext cx="12372007" cy="938865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3F730C8-65B1-40CD-B72B-B228A02825A5}"/>
              </a:ext>
            </a:extLst>
          </p:cNvPr>
          <p:cNvSpPr/>
          <p:nvPr/>
        </p:nvSpPr>
        <p:spPr>
          <a:xfrm>
            <a:off x="360905" y="1044492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68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ЗАРАБОТНАЯ ПЛАТА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56905" y="3107707"/>
            <a:ext cx="5318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 РЕСПУБЛИКЕ ТАТАРСТАН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56905" y="4102667"/>
            <a:ext cx="4647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 ОБРАЗОВАНИИ</a:t>
            </a:r>
          </a:p>
        </p:txBody>
      </p:sp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765734"/>
              </p:ext>
            </p:extLst>
          </p:nvPr>
        </p:nvGraphicFramePr>
        <p:xfrm>
          <a:off x="1817625" y="2991319"/>
          <a:ext cx="1090796" cy="704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0" name="CorelDRAW" r:id="rId4" imgW="4054250" imgH="2618445" progId="CorelDraw.Graphic.19">
                  <p:embed/>
                </p:oleObj>
              </mc:Choice>
              <mc:Fallback>
                <p:oleObj name="CorelDRAW" r:id="rId4" imgW="4054250" imgH="2618445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7625" y="2991319"/>
                        <a:ext cx="1090796" cy="7042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951323"/>
              </p:ext>
            </p:extLst>
          </p:nvPr>
        </p:nvGraphicFramePr>
        <p:xfrm>
          <a:off x="1794270" y="4073486"/>
          <a:ext cx="1090796" cy="704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" name="CorelDRAW" r:id="rId6" imgW="4054250" imgH="2618445" progId="CorelDraw.Graphic.19">
                  <p:embed/>
                </p:oleObj>
              </mc:Choice>
              <mc:Fallback>
                <p:oleObj name="CorelDRAW" r:id="rId6" imgW="4054250" imgH="2618445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4270" y="4073486"/>
                        <a:ext cx="1090796" cy="7042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004942" y="2881792"/>
            <a:ext cx="2478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84 886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04941" y="3931499"/>
            <a:ext cx="2478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63 397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17924" y="2242980"/>
            <a:ext cx="3381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Данные на 1 сентября 2025 года, руб.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A845B7-9513-4EEA-BEFF-8383EC95F6CB}"/>
              </a:ext>
            </a:extLst>
          </p:cNvPr>
          <p:cNvSpPr txBox="1"/>
          <p:nvPr/>
        </p:nvSpPr>
        <p:spPr>
          <a:xfrm>
            <a:off x="24830" y="6272067"/>
            <a:ext cx="38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Зеленодольск/27 января 2026 года</a:t>
            </a:r>
          </a:p>
        </p:txBody>
      </p:sp>
    </p:spTree>
    <p:extLst>
      <p:ext uri="{BB962C8B-B14F-4D97-AF65-F5344CB8AC3E}">
        <p14:creationId xmlns:p14="http://schemas.microsoft.com/office/powerpoint/2010/main" val="106171785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877403"/>
              </p:ext>
            </p:extLst>
          </p:nvPr>
        </p:nvGraphicFramePr>
        <p:xfrm>
          <a:off x="544179" y="2576882"/>
          <a:ext cx="5352698" cy="3452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0" name="CorelDRAW" r:id="rId3" imgW="6352711" imgH="4097245" progId="CorelDraw.Graphic.19">
                  <p:embed/>
                </p:oleObj>
              </mc:Choice>
              <mc:Fallback>
                <p:oleObj name="CorelDRAW" r:id="rId3" imgW="6352711" imgH="4097245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4179" y="2576882"/>
                        <a:ext cx="5352698" cy="3452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5E2BA2-8B62-440C-B09A-4F509964DDD1}"/>
              </a:ext>
            </a:extLst>
          </p:cNvPr>
          <p:cNvSpPr/>
          <p:nvPr/>
        </p:nvSpPr>
        <p:spPr>
          <a:xfrm>
            <a:off x="4052136" y="5941511"/>
            <a:ext cx="6049818" cy="513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A77FED-A958-4CBE-8A98-A0D783B4825C}"/>
              </a:ext>
            </a:extLst>
          </p:cNvPr>
          <p:cNvSpPr/>
          <p:nvPr/>
        </p:nvSpPr>
        <p:spPr>
          <a:xfrm>
            <a:off x="4324397" y="5941511"/>
            <a:ext cx="5949549" cy="489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588666C-00FA-435D-8836-588498740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-180006" y="5921165"/>
            <a:ext cx="12372006" cy="93886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4A9CB8D-68B6-46F7-B5B8-454D2EB4E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96165" y="-5361"/>
            <a:ext cx="12372007" cy="938865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3F730C8-65B1-40CD-B72B-B228A02825A5}"/>
              </a:ext>
            </a:extLst>
          </p:cNvPr>
          <p:cNvSpPr/>
          <p:nvPr/>
        </p:nvSpPr>
        <p:spPr>
          <a:xfrm>
            <a:off x="189470" y="871464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68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ЗАРАБОТНАЯ ПЛАТА В ОБРАЗОВАНИИ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ПРИВОЛЖСКОГО ФЕДЕРАЛЬНОГО ОКРУГА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354708" y="2965621"/>
            <a:ext cx="4085005" cy="624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AutoShape 4"/>
          <p:cNvSpPr/>
          <p:nvPr/>
        </p:nvSpPr>
        <p:spPr>
          <a:xfrm>
            <a:off x="6285470" y="2965621"/>
            <a:ext cx="128570" cy="624739"/>
          </a:xfrm>
          <a:prstGeom prst="rect">
            <a:avLst/>
          </a:prstGeom>
          <a:solidFill>
            <a:srgbClr val="C00000"/>
          </a:solidFill>
        </p:spPr>
      </p:sp>
      <p:sp>
        <p:nvSpPr>
          <p:cNvPr id="18" name="Прямоугольник 17"/>
          <p:cNvSpPr/>
          <p:nvPr/>
        </p:nvSpPr>
        <p:spPr>
          <a:xfrm>
            <a:off x="6354708" y="3678194"/>
            <a:ext cx="4085005" cy="624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AutoShape 4"/>
          <p:cNvSpPr/>
          <p:nvPr/>
        </p:nvSpPr>
        <p:spPr>
          <a:xfrm>
            <a:off x="6285470" y="3678194"/>
            <a:ext cx="128570" cy="624739"/>
          </a:xfrm>
          <a:prstGeom prst="rect">
            <a:avLst/>
          </a:prstGeom>
          <a:solidFill>
            <a:srgbClr val="00973F"/>
          </a:solidFill>
        </p:spPr>
      </p:sp>
      <p:sp>
        <p:nvSpPr>
          <p:cNvPr id="20" name="Прямоугольник 19"/>
          <p:cNvSpPr/>
          <p:nvPr/>
        </p:nvSpPr>
        <p:spPr>
          <a:xfrm>
            <a:off x="6354708" y="4390767"/>
            <a:ext cx="4085005" cy="624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AutoShape 4"/>
          <p:cNvSpPr/>
          <p:nvPr/>
        </p:nvSpPr>
        <p:spPr>
          <a:xfrm>
            <a:off x="6285470" y="4390767"/>
            <a:ext cx="128570" cy="624739"/>
          </a:xfrm>
          <a:prstGeom prst="rect">
            <a:avLst/>
          </a:prstGeom>
          <a:solidFill>
            <a:srgbClr val="00973F"/>
          </a:solidFill>
        </p:spPr>
      </p:sp>
      <p:sp>
        <p:nvSpPr>
          <p:cNvPr id="22" name="Прямоугольник 21"/>
          <p:cNvSpPr/>
          <p:nvPr/>
        </p:nvSpPr>
        <p:spPr>
          <a:xfrm>
            <a:off x="6354708" y="5103340"/>
            <a:ext cx="4085005" cy="624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AutoShape 4"/>
          <p:cNvSpPr/>
          <p:nvPr/>
        </p:nvSpPr>
        <p:spPr>
          <a:xfrm>
            <a:off x="6285470" y="5103340"/>
            <a:ext cx="128570" cy="624739"/>
          </a:xfrm>
          <a:prstGeom prst="rect">
            <a:avLst/>
          </a:prstGeom>
          <a:solidFill>
            <a:srgbClr val="00973F"/>
          </a:solidFill>
        </p:spPr>
      </p:sp>
      <p:sp>
        <p:nvSpPr>
          <p:cNvPr id="24" name="TextBox 23"/>
          <p:cNvSpPr txBox="1"/>
          <p:nvPr/>
        </p:nvSpPr>
        <p:spPr>
          <a:xfrm>
            <a:off x="3936019" y="2847197"/>
            <a:ext cx="2151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63 397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11748" y="2987827"/>
            <a:ext cx="4647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ТАТАРСТАН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21062" y="3724261"/>
            <a:ext cx="4647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БАШКОРТОСТАН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11747" y="4413800"/>
            <a:ext cx="4647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МОРДОВИЯ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11746" y="5153140"/>
            <a:ext cx="4647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МАРИЙ ЭЛ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42190" y="3578322"/>
            <a:ext cx="2151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973F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53 641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68632" y="4302933"/>
            <a:ext cx="2151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973F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45 421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49663" y="4963236"/>
            <a:ext cx="2151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973F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44 775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8730206" y="3706568"/>
            <a:ext cx="3814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Данные на 1 сентября 2025 года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E9AB35-3940-47CE-A39D-03F4628586A1}"/>
              </a:ext>
            </a:extLst>
          </p:cNvPr>
          <p:cNvSpPr txBox="1"/>
          <p:nvPr/>
        </p:nvSpPr>
        <p:spPr>
          <a:xfrm>
            <a:off x="24830" y="6316634"/>
            <a:ext cx="38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Зеленодольск/27 января 2026 года</a:t>
            </a:r>
          </a:p>
        </p:txBody>
      </p:sp>
    </p:spTree>
    <p:extLst>
      <p:ext uri="{BB962C8B-B14F-4D97-AF65-F5344CB8AC3E}">
        <p14:creationId xmlns:p14="http://schemas.microsoft.com/office/powerpoint/2010/main" val="285305400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1006" y="2546771"/>
            <a:ext cx="7710616" cy="832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5E2BA2-8B62-440C-B09A-4F509964DDD1}"/>
              </a:ext>
            </a:extLst>
          </p:cNvPr>
          <p:cNvSpPr/>
          <p:nvPr/>
        </p:nvSpPr>
        <p:spPr>
          <a:xfrm>
            <a:off x="4052136" y="5941511"/>
            <a:ext cx="6049818" cy="513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3F730C8-65B1-40CD-B72B-B228A02825A5}"/>
              </a:ext>
            </a:extLst>
          </p:cNvPr>
          <p:cNvSpPr/>
          <p:nvPr/>
        </p:nvSpPr>
        <p:spPr>
          <a:xfrm>
            <a:off x="-9236" y="848936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ОКЛАДЫ </a:t>
            </a:r>
            <a:r>
              <a:rPr lang="ru-RU" sz="2800" b="1" dirty="0">
                <a:solidFill>
                  <a:srgbClr val="268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УЧЕБНО-ВСПОМОГАТЕЛЬНОГО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ПЕРСОНАЛА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СТАЛИ НИЖЕ МРОТ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A77FED-A958-4CBE-8A98-A0D783B4825C}"/>
              </a:ext>
            </a:extLst>
          </p:cNvPr>
          <p:cNvSpPr/>
          <p:nvPr/>
        </p:nvSpPr>
        <p:spPr>
          <a:xfrm>
            <a:off x="4324397" y="5941511"/>
            <a:ext cx="5949549" cy="489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588666C-00FA-435D-8836-588498740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189242" y="5924142"/>
            <a:ext cx="12372006" cy="93886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4A9CB8D-68B6-46F7-B5B8-454D2EB4E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96165" y="-5361"/>
            <a:ext cx="12372007" cy="938865"/>
          </a:xfrm>
          <a:prstGeom prst="rect">
            <a:avLst/>
          </a:prstGeom>
        </p:spPr>
      </p:pic>
      <p:sp>
        <p:nvSpPr>
          <p:cNvPr id="23" name="AutoShape 4"/>
          <p:cNvSpPr/>
          <p:nvPr/>
        </p:nvSpPr>
        <p:spPr>
          <a:xfrm>
            <a:off x="1353187" y="2533644"/>
            <a:ext cx="97381" cy="832603"/>
          </a:xfrm>
          <a:prstGeom prst="rect">
            <a:avLst/>
          </a:prstGeom>
          <a:solidFill>
            <a:srgbClr val="159741"/>
          </a:solidFill>
        </p:spPr>
      </p:sp>
      <p:sp>
        <p:nvSpPr>
          <p:cNvPr id="27" name="TextBox 26"/>
          <p:cNvSpPr txBox="1"/>
          <p:nvPr/>
        </p:nvSpPr>
        <p:spPr>
          <a:xfrm>
            <a:off x="1476401" y="2609130"/>
            <a:ext cx="2247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6858B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26 090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219487" y="2125498"/>
            <a:ext cx="2504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 1 января 2026 года, руб.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433838" y="3466616"/>
            <a:ext cx="7627784" cy="832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AutoShape 4"/>
          <p:cNvSpPr/>
          <p:nvPr/>
        </p:nvSpPr>
        <p:spPr>
          <a:xfrm>
            <a:off x="1351006" y="3466616"/>
            <a:ext cx="93156" cy="832603"/>
          </a:xfrm>
          <a:prstGeom prst="rect">
            <a:avLst/>
          </a:prstGeom>
          <a:solidFill>
            <a:srgbClr val="C00000"/>
          </a:solidFill>
        </p:spPr>
      </p:sp>
      <p:sp>
        <p:nvSpPr>
          <p:cNvPr id="26" name="TextBox 25"/>
          <p:cNvSpPr txBox="1"/>
          <p:nvPr/>
        </p:nvSpPr>
        <p:spPr>
          <a:xfrm>
            <a:off x="1469995" y="3542102"/>
            <a:ext cx="2247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6858B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25 650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427498" y="4363470"/>
            <a:ext cx="7634123" cy="832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AutoShape 4"/>
          <p:cNvSpPr/>
          <p:nvPr/>
        </p:nvSpPr>
        <p:spPr>
          <a:xfrm>
            <a:off x="1353187" y="4363470"/>
            <a:ext cx="84636" cy="832603"/>
          </a:xfrm>
          <a:prstGeom prst="rect">
            <a:avLst/>
          </a:prstGeom>
          <a:solidFill>
            <a:srgbClr val="14548F"/>
          </a:solidFill>
        </p:spPr>
      </p:sp>
      <p:sp>
        <p:nvSpPr>
          <p:cNvPr id="32" name="TextBox 31"/>
          <p:cNvSpPr txBox="1"/>
          <p:nvPr/>
        </p:nvSpPr>
        <p:spPr>
          <a:xfrm>
            <a:off x="1463656" y="4438956"/>
            <a:ext cx="2247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6858B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25 960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921121" y="2688335"/>
            <a:ext cx="4647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МЛ.ВОСПИТАТЕЛЬ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21120" y="3597741"/>
            <a:ext cx="4647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СТОРОЖ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21567" y="4504778"/>
            <a:ext cx="5667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ПОМОЩНИК ВОСПИТАТЕЛЯ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2469441"/>
              </p:ext>
            </p:extLst>
          </p:nvPr>
        </p:nvGraphicFramePr>
        <p:xfrm>
          <a:off x="9308873" y="2125498"/>
          <a:ext cx="1553211" cy="3069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9" name="CorelDRAW" r:id="rId4" imgW="2531888" imgH="5004468" progId="CorelDraw.Graphic.19">
                  <p:embed/>
                </p:oleObj>
              </mc:Choice>
              <mc:Fallback>
                <p:oleObj name="CorelDRAW" r:id="rId4" imgW="2531888" imgH="5004468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08873" y="2125498"/>
                        <a:ext cx="1553211" cy="3069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977877" y="5293909"/>
            <a:ext cx="8777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*МРОТ с 1 января 2026 года – 27 093 руб.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83D2AF-79FC-4BED-8581-3EDF72D51273}"/>
              </a:ext>
            </a:extLst>
          </p:cNvPr>
          <p:cNvSpPr txBox="1"/>
          <p:nvPr/>
        </p:nvSpPr>
        <p:spPr>
          <a:xfrm>
            <a:off x="0" y="6150569"/>
            <a:ext cx="38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Зеленодольск/27 января 2026 года</a:t>
            </a:r>
          </a:p>
        </p:txBody>
      </p:sp>
    </p:spTree>
    <p:extLst>
      <p:ext uri="{BB962C8B-B14F-4D97-AF65-F5344CB8AC3E}">
        <p14:creationId xmlns:p14="http://schemas.microsoft.com/office/powerpoint/2010/main" val="50698889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5E2BA2-8B62-440C-B09A-4F509964DDD1}"/>
              </a:ext>
            </a:extLst>
          </p:cNvPr>
          <p:cNvSpPr/>
          <p:nvPr/>
        </p:nvSpPr>
        <p:spPr>
          <a:xfrm>
            <a:off x="4052136" y="5941511"/>
            <a:ext cx="6049818" cy="513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A77FED-A958-4CBE-8A98-A0D783B4825C}"/>
              </a:ext>
            </a:extLst>
          </p:cNvPr>
          <p:cNvSpPr/>
          <p:nvPr/>
        </p:nvSpPr>
        <p:spPr>
          <a:xfrm>
            <a:off x="4324397" y="5941511"/>
            <a:ext cx="5949549" cy="489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588666C-00FA-435D-8836-588498740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180006" y="5919135"/>
            <a:ext cx="12372006" cy="93886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4A9CB8D-68B6-46F7-B5B8-454D2EB4E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96165" y="-5361"/>
            <a:ext cx="12372007" cy="938865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3F730C8-65B1-40CD-B72B-B228A02825A5}"/>
              </a:ext>
            </a:extLst>
          </p:cNvPr>
          <p:cNvSpPr/>
          <p:nvPr/>
        </p:nvSpPr>
        <p:spPr>
          <a:xfrm>
            <a:off x="58883" y="925181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РАЗВИВАЕТСЯ </a:t>
            </a:r>
            <a:r>
              <a:rPr lang="ru-RU" sz="2800" b="1" dirty="0">
                <a:solidFill>
                  <a:srgbClr val="268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МЕР ПОДДЕРЖКИ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РАБОТНИКОВ ОБРАЗОВАНИЯ</a:t>
            </a:r>
          </a:p>
        </p:txBody>
      </p:sp>
      <p:graphicFrame>
        <p:nvGraphicFramePr>
          <p:cNvPr id="29" name="Объ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357731"/>
              </p:ext>
            </p:extLst>
          </p:nvPr>
        </p:nvGraphicFramePr>
        <p:xfrm>
          <a:off x="9493471" y="2712832"/>
          <a:ext cx="552992" cy="597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7" name="CorelDRAW" r:id="rId4" imgW="2748816" imgH="2971644" progId="CorelDraw.Graphic.19">
                  <p:embed/>
                </p:oleObj>
              </mc:Choice>
              <mc:Fallback>
                <p:oleObj name="CorelDRAW" r:id="rId4" imgW="2748816" imgH="2971644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93471" y="2712832"/>
                        <a:ext cx="552992" cy="597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0645" y="3556030"/>
            <a:ext cx="4431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увеличена компенсация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 работу на ГИА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19 до 200 рублей в час</a:t>
            </a:r>
          </a:p>
        </p:txBody>
      </p:sp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4703329"/>
              </p:ext>
            </p:extLst>
          </p:nvPr>
        </p:nvGraphicFramePr>
        <p:xfrm>
          <a:off x="5629721" y="2747665"/>
          <a:ext cx="650489" cy="646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" name="CorelDRAW" r:id="rId6" imgW="3100185" imgH="3079429" progId="CorelDraw.Graphic.19">
                  <p:embed/>
                </p:oleObj>
              </mc:Choice>
              <mc:Fallback>
                <p:oleObj name="CorelDRAW" r:id="rId6" imgW="3100185" imgH="3079429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29721" y="2747665"/>
                        <a:ext cx="650489" cy="6461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330000"/>
              </p:ext>
            </p:extLst>
          </p:nvPr>
        </p:nvGraphicFramePr>
        <p:xfrm>
          <a:off x="1965293" y="2825194"/>
          <a:ext cx="601855" cy="485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9" name="CorelDRAW" r:id="rId8" imgW="795405" imgH="641796" progId="CorelDraw.Graphic.19">
                  <p:embed/>
                </p:oleObj>
              </mc:Choice>
              <mc:Fallback>
                <p:oleObj name="CorelDRAW" r:id="rId8" imgW="795405" imgH="64179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65293" y="2825194"/>
                        <a:ext cx="601855" cy="4853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3692137" y="3608262"/>
            <a:ext cx="4431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увеличена надбавка молодым педагогам до 10 000 рублей;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выросло количество получателей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гранта «Наш новый учитель»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200 до 500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554391" y="3608261"/>
            <a:ext cx="4431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решен вопрос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 выделении жилищных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сертификатов педагогам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E36788-E4B2-4BD5-95FD-A84D6F73F9C4}"/>
              </a:ext>
            </a:extLst>
          </p:cNvPr>
          <p:cNvSpPr txBox="1"/>
          <p:nvPr/>
        </p:nvSpPr>
        <p:spPr>
          <a:xfrm>
            <a:off x="0" y="6150569"/>
            <a:ext cx="38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Зеленодольск/27 января 2026 года</a:t>
            </a:r>
          </a:p>
        </p:txBody>
      </p:sp>
    </p:spTree>
    <p:extLst>
      <p:ext uri="{BB962C8B-B14F-4D97-AF65-F5344CB8AC3E}">
        <p14:creationId xmlns:p14="http://schemas.microsoft.com/office/powerpoint/2010/main" val="231951764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5E2BA2-8B62-440C-B09A-4F509964DDD1}"/>
              </a:ext>
            </a:extLst>
          </p:cNvPr>
          <p:cNvSpPr/>
          <p:nvPr/>
        </p:nvSpPr>
        <p:spPr>
          <a:xfrm>
            <a:off x="4052136" y="5941511"/>
            <a:ext cx="6049818" cy="513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A77FED-A958-4CBE-8A98-A0D783B4825C}"/>
              </a:ext>
            </a:extLst>
          </p:cNvPr>
          <p:cNvSpPr/>
          <p:nvPr/>
        </p:nvSpPr>
        <p:spPr>
          <a:xfrm>
            <a:off x="4324397" y="5941511"/>
            <a:ext cx="5949549" cy="489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588666C-00FA-435D-8836-588498740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180006" y="5919135"/>
            <a:ext cx="12372006" cy="938865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3F730C8-65B1-40CD-B72B-B228A02825A5}"/>
              </a:ext>
            </a:extLst>
          </p:cNvPr>
          <p:cNvSpPr/>
          <p:nvPr/>
        </p:nvSpPr>
        <p:spPr>
          <a:xfrm>
            <a:off x="0" y="528041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СОХРАНЕНЫ ПРОГРАММЫ,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ФИНАНСИРУЕМЫЕ </a:t>
            </a:r>
            <a:r>
              <a:rPr lang="ru-RU" sz="2800" b="1" dirty="0">
                <a:solidFill>
                  <a:srgbClr val="2685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БЮДЖЕТА РЕСПУБЛИКИ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8"/>
          <p:cNvSpPr txBox="1"/>
          <p:nvPr/>
        </p:nvSpPr>
        <p:spPr>
          <a:xfrm>
            <a:off x="-4900203" y="4919083"/>
            <a:ext cx="12575718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миллионов рублей ежегодно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69" y="4616081"/>
            <a:ext cx="828575" cy="828575"/>
          </a:xfrm>
          <a:prstGeom prst="rect">
            <a:avLst/>
          </a:prstGeom>
        </p:spPr>
      </p:pic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657569"/>
              </p:ext>
            </p:extLst>
          </p:nvPr>
        </p:nvGraphicFramePr>
        <p:xfrm>
          <a:off x="1621636" y="4013541"/>
          <a:ext cx="407296" cy="496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4" name="CorelDRAW" r:id="rId5" imgW="1837440" imgH="2237760" progId="CorelDraw.Graphic.19">
                  <p:embed/>
                </p:oleObj>
              </mc:Choice>
              <mc:Fallback>
                <p:oleObj name="CorelDRAW" r:id="rId5" imgW="1837440" imgH="223776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636" y="4013541"/>
                        <a:ext cx="407296" cy="496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AutoShape 3"/>
          <p:cNvSpPr/>
          <p:nvPr/>
        </p:nvSpPr>
        <p:spPr>
          <a:xfrm>
            <a:off x="2347881" y="3588010"/>
            <a:ext cx="3883654" cy="1856646"/>
          </a:xfrm>
          <a:prstGeom prst="rect">
            <a:avLst/>
          </a:prstGeom>
          <a:solidFill>
            <a:srgbClr val="F2F2F2"/>
          </a:solidFill>
        </p:spPr>
      </p:sp>
      <p:sp>
        <p:nvSpPr>
          <p:cNvPr id="32" name="AutoShape 4"/>
          <p:cNvSpPr/>
          <p:nvPr/>
        </p:nvSpPr>
        <p:spPr>
          <a:xfrm>
            <a:off x="2222892" y="3588010"/>
            <a:ext cx="144372" cy="1856646"/>
          </a:xfrm>
          <a:prstGeom prst="rect">
            <a:avLst/>
          </a:prstGeom>
          <a:solidFill>
            <a:srgbClr val="159741"/>
          </a:solidFill>
        </p:spPr>
      </p:sp>
      <p:sp>
        <p:nvSpPr>
          <p:cNvPr id="33" name="TextBox 32"/>
          <p:cNvSpPr txBox="1"/>
          <p:nvPr/>
        </p:nvSpPr>
        <p:spPr>
          <a:xfrm>
            <a:off x="2492253" y="3725990"/>
            <a:ext cx="36609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Программа продлена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на 2026 год. Из резервного фонда Кабинета министров РТ выделено 57,3 млн. рублей</a:t>
            </a:r>
          </a:p>
        </p:txBody>
      </p:sp>
      <p:sp>
        <p:nvSpPr>
          <p:cNvPr id="34" name="AutoShape 7"/>
          <p:cNvSpPr/>
          <p:nvPr/>
        </p:nvSpPr>
        <p:spPr>
          <a:xfrm>
            <a:off x="6569866" y="3588008"/>
            <a:ext cx="4328413" cy="1834523"/>
          </a:xfrm>
          <a:prstGeom prst="rect">
            <a:avLst/>
          </a:prstGeom>
          <a:solidFill>
            <a:srgbClr val="F2F2F2"/>
          </a:solidFill>
        </p:spPr>
      </p:sp>
      <p:sp>
        <p:nvSpPr>
          <p:cNvPr id="35" name="AutoShape 20"/>
          <p:cNvSpPr/>
          <p:nvPr/>
        </p:nvSpPr>
        <p:spPr>
          <a:xfrm>
            <a:off x="6393392" y="3588009"/>
            <a:ext cx="162948" cy="1834523"/>
          </a:xfrm>
          <a:prstGeom prst="rect">
            <a:avLst/>
          </a:prstGeom>
          <a:solidFill>
            <a:srgbClr val="B81B25"/>
          </a:solidFill>
        </p:spPr>
      </p:sp>
      <p:sp>
        <p:nvSpPr>
          <p:cNvPr id="36" name="TextBox 35"/>
          <p:cNvSpPr txBox="1"/>
          <p:nvPr/>
        </p:nvSpPr>
        <p:spPr>
          <a:xfrm>
            <a:off x="6759224" y="3684972"/>
            <a:ext cx="399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 2025 году сертификатом воспользовались 30 работников образования ЗМР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44378" y="2346790"/>
            <a:ext cx="3166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Выплаты </a:t>
            </a:r>
          </a:p>
          <a:p>
            <a:r>
              <a:rPr lang="ru-RU" sz="20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из негосударственного пенсионного фона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79882" y="2301862"/>
            <a:ext cx="3161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Сертификат 25 000 рублей на санаторное оздоровление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214868"/>
              </p:ext>
            </p:extLst>
          </p:nvPr>
        </p:nvGraphicFramePr>
        <p:xfrm>
          <a:off x="9433690" y="2377238"/>
          <a:ext cx="647755" cy="730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5" name="CorelDRAW" r:id="rId7" imgW="749422" imgH="844026" progId="CorelDraw.Graphic.19">
                  <p:embed/>
                </p:oleObj>
              </mc:Choice>
              <mc:Fallback>
                <p:oleObj name="CorelDRAW" r:id="rId7" imgW="749422" imgH="84402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33690" y="2377238"/>
                        <a:ext cx="647755" cy="730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Объект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9156319"/>
              </p:ext>
            </p:extLst>
          </p:nvPr>
        </p:nvGraphicFramePr>
        <p:xfrm>
          <a:off x="5333401" y="2472073"/>
          <a:ext cx="898134" cy="588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6" name="CorelDRAW" r:id="rId9" imgW="915804" imgH="599665" progId="CorelDraw.Graphic.19">
                  <p:embed/>
                </p:oleObj>
              </mc:Choice>
              <mc:Fallback>
                <p:oleObj name="CorelDRAW" r:id="rId9" imgW="915804" imgH="599665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33401" y="2472073"/>
                        <a:ext cx="898134" cy="588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1456320-B71E-4DCC-B6DA-59F3DE3A325F}"/>
              </a:ext>
            </a:extLst>
          </p:cNvPr>
          <p:cNvSpPr txBox="1"/>
          <p:nvPr/>
        </p:nvSpPr>
        <p:spPr>
          <a:xfrm>
            <a:off x="0" y="6150569"/>
            <a:ext cx="38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Зеленодольск/27 января 2026 года</a:t>
            </a:r>
          </a:p>
        </p:txBody>
      </p:sp>
    </p:spTree>
    <p:extLst>
      <p:ext uri="{BB962C8B-B14F-4D97-AF65-F5344CB8AC3E}">
        <p14:creationId xmlns:p14="http://schemas.microsoft.com/office/powerpoint/2010/main" val="158795733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8873</TotalTime>
  <Words>884</Words>
  <Application>Microsoft Office PowerPoint</Application>
  <PresentationFormat>Широкоэкранный</PresentationFormat>
  <Paragraphs>199</Paragraphs>
  <Slides>23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Arial Narrow</vt:lpstr>
      <vt:lpstr>Arial Unicode MS</vt:lpstr>
      <vt:lpstr>Calibri</vt:lpstr>
      <vt:lpstr>Calibri Light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Гайнутдинова А.А.</dc:creator>
  <cp:lastModifiedBy>СПО</cp:lastModifiedBy>
  <cp:revision>787</cp:revision>
  <cp:lastPrinted>2025-12-16T13:11:02Z</cp:lastPrinted>
  <dcterms:created xsi:type="dcterms:W3CDTF">2024-02-28T13:05:23Z</dcterms:created>
  <dcterms:modified xsi:type="dcterms:W3CDTF">2026-01-26T10:14:52Z</dcterms:modified>
</cp:coreProperties>
</file>